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1.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2.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0.xml" ContentType="application/vnd.openxmlformats-officedocument.drawingml.chart+xml"/>
  <Override PartName="/ppt/notesSlides/notesSlide25.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6.xml" ContentType="application/vnd.openxmlformats-officedocument.presentationml.notesSl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1.xml" ContentType="application/vnd.openxmlformats-officedocument.drawingml.chartshapes+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2.xml" ContentType="application/vnd.openxmlformats-officedocument.drawingml.chartshapes+xml"/>
  <Override PartName="/ppt/notesSlides/notesSlide30.xml" ContentType="application/vnd.openxmlformats-officedocument.presentationml.notesSlid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3.xml" ContentType="application/vnd.openxmlformats-officedocument.drawingml.chartshapes+xml"/>
  <Override PartName="/ppt/notesSlides/notesSlide31.xml" ContentType="application/vnd.openxmlformats-officedocument.presentationml.notesSlid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4.xml" ContentType="application/vnd.openxmlformats-officedocument.drawingml.chartshapes+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5.xml" ContentType="application/vnd.openxmlformats-officedocument.drawingml.chartshapes+xml"/>
  <Override PartName="/ppt/notesSlides/notesSlide32.xml" ContentType="application/vnd.openxmlformats-officedocument.presentationml.notesSlid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6.xml" ContentType="application/vnd.openxmlformats-officedocument.drawingml.chartshapes+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7.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1108" r:id="rId2"/>
    <p:sldId id="1110" r:id="rId3"/>
    <p:sldId id="1109" r:id="rId4"/>
    <p:sldId id="1145" r:id="rId5"/>
    <p:sldId id="1130" r:id="rId6"/>
    <p:sldId id="1118" r:id="rId7"/>
    <p:sldId id="1131" r:id="rId8"/>
    <p:sldId id="1132" r:id="rId9"/>
    <p:sldId id="1125" r:id="rId10"/>
    <p:sldId id="1060" r:id="rId11"/>
    <p:sldId id="1143" r:id="rId12"/>
    <p:sldId id="1061" r:id="rId13"/>
    <p:sldId id="1063" r:id="rId14"/>
    <p:sldId id="1126" r:id="rId15"/>
    <p:sldId id="1127" r:id="rId16"/>
    <p:sldId id="1128" r:id="rId17"/>
    <p:sldId id="1112" r:id="rId18"/>
    <p:sldId id="1066" r:id="rId19"/>
    <p:sldId id="1067" r:id="rId20"/>
    <p:sldId id="1068" r:id="rId21"/>
    <p:sldId id="1069" r:id="rId22"/>
    <p:sldId id="1070" r:id="rId23"/>
    <p:sldId id="1073" r:id="rId24"/>
    <p:sldId id="1074" r:id="rId25"/>
    <p:sldId id="1075" r:id="rId26"/>
    <p:sldId id="1076" r:id="rId27"/>
    <p:sldId id="1077" r:id="rId28"/>
    <p:sldId id="1078" r:id="rId29"/>
    <p:sldId id="1079" r:id="rId30"/>
    <p:sldId id="1080" r:id="rId31"/>
    <p:sldId id="1081" r:id="rId32"/>
    <p:sldId id="1084" r:id="rId33"/>
    <p:sldId id="1083" r:id="rId34"/>
    <p:sldId id="1085" r:id="rId35"/>
    <p:sldId id="1113" r:id="rId36"/>
    <p:sldId id="1086" r:id="rId37"/>
    <p:sldId id="1088" r:id="rId38"/>
    <p:sldId id="1089" r:id="rId39"/>
    <p:sldId id="1090" r:id="rId40"/>
    <p:sldId id="1116" r:id="rId41"/>
    <p:sldId id="1122" r:id="rId42"/>
    <p:sldId id="1133" r:id="rId43"/>
    <p:sldId id="1123" r:id="rId44"/>
    <p:sldId id="1144" r:id="rId45"/>
    <p:sldId id="1115" r:id="rId46"/>
    <p:sldId id="1124" r:id="rId47"/>
    <p:sldId id="1135" r:id="rId48"/>
    <p:sldId id="1138" r:id="rId49"/>
    <p:sldId id="1137" r:id="rId50"/>
    <p:sldId id="1136" r:id="rId51"/>
    <p:sldId id="1139" r:id="rId52"/>
    <p:sldId id="1141" r:id="rId53"/>
    <p:sldId id="114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Radley" initials="LR" lastIdx="37" clrIdx="0">
    <p:extLst>
      <p:ext uri="{19B8F6BF-5375-455C-9EA6-DF929625EA0E}">
        <p15:presenceInfo xmlns:p15="http://schemas.microsoft.com/office/powerpoint/2012/main" userId="aae0c5a9c4a6daf5" providerId="Windows Live"/>
      </p:ext>
    </p:extLst>
  </p:cmAuthor>
  <p:cmAuthor id="2" name="Martin Hird" initials="MH" lastIdx="65" clrIdx="1">
    <p:extLst>
      <p:ext uri="{19B8F6BF-5375-455C-9EA6-DF929625EA0E}">
        <p15:presenceInfo xmlns:p15="http://schemas.microsoft.com/office/powerpoint/2012/main" userId="eaad0c9c081c435d" providerId="Windows Live"/>
      </p:ext>
    </p:extLst>
  </p:cmAuthor>
  <p:cmAuthor id="3" name="Emma Tatlow" initials="ET" lastIdx="23" clrIdx="2">
    <p:extLst>
      <p:ext uri="{19B8F6BF-5375-455C-9EA6-DF929625EA0E}">
        <p15:presenceInfo xmlns:p15="http://schemas.microsoft.com/office/powerpoint/2012/main" userId="S-1-5-21-3675778563-1697727115-3609450979-2179" providerId="AD"/>
      </p:ext>
    </p:extLst>
  </p:cmAuthor>
  <p:cmAuthor id="4" name="Emily Bradbury" initials="EB" lastIdx="43" clrIdx="3">
    <p:extLst>
      <p:ext uri="{19B8F6BF-5375-455C-9EA6-DF929625EA0E}">
        <p15:presenceInfo xmlns:p15="http://schemas.microsoft.com/office/powerpoint/2012/main" userId="e247d95eaf4fd97b" providerId="Windows Live"/>
      </p:ext>
    </p:extLst>
  </p:cmAuthor>
  <p:cmAuthor id="5" name="Scott Hartley" initials="SH" lastIdx="23" clrIdx="4">
    <p:extLst>
      <p:ext uri="{19B8F6BF-5375-455C-9EA6-DF929625EA0E}">
        <p15:presenceInfo xmlns:p15="http://schemas.microsoft.com/office/powerpoint/2012/main" userId="337a930210cd2c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043"/>
    <a:srgbClr val="BD1923"/>
    <a:srgbClr val="86C7D3"/>
    <a:srgbClr val="CAE7EC"/>
    <a:srgbClr val="01425F"/>
    <a:srgbClr val="64B8C7"/>
    <a:srgbClr val="F7E821"/>
    <a:srgbClr val="F7C62C"/>
    <a:srgbClr val="595959"/>
    <a:srgbClr val="A9D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1457" autoAdjust="0"/>
  </p:normalViewPr>
  <p:slideViewPr>
    <p:cSldViewPr snapToGrid="0">
      <p:cViewPr varScale="1">
        <p:scale>
          <a:sx n="39" d="100"/>
          <a:sy n="39" d="100"/>
        </p:scale>
        <p:origin x="86" y="888"/>
      </p:cViewPr>
      <p:guideLst/>
    </p:cSldViewPr>
  </p:slideViewPr>
  <p:notesTextViewPr>
    <p:cViewPr>
      <p:scale>
        <a:sx n="1" d="1"/>
        <a:sy n="1" d="1"/>
      </p:scale>
      <p:origin x="0" y="0"/>
    </p:cViewPr>
  </p:notesTextViewPr>
  <p:sorterViewPr>
    <p:cViewPr>
      <p:scale>
        <a:sx n="100" d="100"/>
        <a:sy n="100" d="100"/>
      </p:scale>
      <p:origin x="0" y="-14371"/>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1.xml"/></Relationships>
</file>

<file path=ppt/charts/_rels/chart4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2.xml"/></Relationships>
</file>

<file path=ppt/charts/_rels/chart4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3.xml"/></Relationships>
</file>

<file path=ppt/charts/_rels/chart4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4.xml"/></Relationships>
</file>

<file path=ppt/charts/_rels/chart4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5.xml"/></Relationships>
</file>

<file path=ppt/charts/_rels/chart4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6.xml"/></Relationships>
</file>

<file path=ppt/charts/_rels/chart4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7.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 phs'!$B$10</c:f>
              <c:strCache>
                <c:ptCount val="1"/>
                <c:pt idx="0">
                  <c:v>Less active (less than an average of 30 minutes a day)</c:v>
                </c:pt>
              </c:strCache>
            </c:strRef>
          </c:tx>
          <c:spPr>
            <a:solidFill>
              <a:srgbClr val="BD1923"/>
            </a:solidFill>
            <a:ln w="19050">
              <a:solidFill>
                <a:schemeClr val="bg1"/>
              </a:solidFill>
            </a:ln>
            <a:effectLst/>
          </c:spPr>
          <c:invertIfNegative val="0"/>
          <c:cat>
            <c:strRef>
              <c:f>'Gra phs'!$C$7:$D$7</c:f>
              <c:strCache>
                <c:ptCount val="1"/>
                <c:pt idx="0">
                  <c:v>2017-18</c:v>
                </c:pt>
              </c:strCache>
              <c:extLst/>
            </c:strRef>
          </c:cat>
          <c:val>
            <c:numRef>
              <c:f>'Gra phs'!$C$10:$D$10</c:f>
              <c:numCache>
                <c:formatCode>0.0%</c:formatCode>
                <c:ptCount val="1"/>
                <c:pt idx="0">
                  <c:v>0.32853459510147404</c:v>
                </c:pt>
              </c:numCache>
              <c:extLst/>
            </c:numRef>
          </c:val>
          <c:extLst>
            <c:ext xmlns:c16="http://schemas.microsoft.com/office/drawing/2014/chart" uri="{C3380CC4-5D6E-409C-BE32-E72D297353CC}">
              <c16:uniqueId val="{00000000-2A85-4C3F-9827-8CF5A1DBF260}"/>
            </c:ext>
          </c:extLst>
        </c:ser>
        <c:ser>
          <c:idx val="1"/>
          <c:order val="1"/>
          <c:tx>
            <c:strRef>
              <c:f>'Gra phs'!$B$9</c:f>
              <c:strCache>
                <c:ptCount val="1"/>
                <c:pt idx="0">
                  <c:v>Fairly active (an average of 30-59 minutes a day)</c:v>
                </c:pt>
              </c:strCache>
            </c:strRef>
          </c:tx>
          <c:spPr>
            <a:solidFill>
              <a:srgbClr val="F7C62C"/>
            </a:solidFill>
            <a:ln w="19050">
              <a:solidFill>
                <a:schemeClr val="bg1"/>
              </a:solidFill>
            </a:ln>
            <a:effectLst/>
          </c:spPr>
          <c:invertIfNegative val="0"/>
          <c:cat>
            <c:strRef>
              <c:f>'Gra phs'!$C$7:$D$7</c:f>
              <c:strCache>
                <c:ptCount val="1"/>
                <c:pt idx="0">
                  <c:v>2017-18</c:v>
                </c:pt>
              </c:strCache>
              <c:extLst/>
            </c:strRef>
          </c:cat>
          <c:val>
            <c:numRef>
              <c:f>'Gra phs'!$C$9:$D$9</c:f>
              <c:numCache>
                <c:formatCode>0.0%</c:formatCode>
                <c:ptCount val="1"/>
                <c:pt idx="0">
                  <c:v>0.23883509880617781</c:v>
                </c:pt>
              </c:numCache>
              <c:extLst/>
            </c:numRef>
          </c:val>
          <c:extLst>
            <c:ext xmlns:c16="http://schemas.microsoft.com/office/drawing/2014/chart" uri="{C3380CC4-5D6E-409C-BE32-E72D297353CC}">
              <c16:uniqueId val="{00000001-2A85-4C3F-9827-8CF5A1DBF260}"/>
            </c:ext>
          </c:extLst>
        </c:ser>
        <c:ser>
          <c:idx val="2"/>
          <c:order val="2"/>
          <c:tx>
            <c:strRef>
              <c:f>'Gra phs'!$B$8</c:f>
              <c:strCache>
                <c:ptCount val="1"/>
                <c:pt idx="0">
                  <c:v>Active (an average of 60 minutes or more a day) </c:v>
                </c:pt>
              </c:strCache>
            </c:strRef>
          </c:tx>
          <c:spPr>
            <a:solidFill>
              <a:srgbClr val="06A77A"/>
            </a:solidFill>
            <a:ln w="19050">
              <a:solidFill>
                <a:schemeClr val="bg1"/>
              </a:solidFill>
            </a:ln>
            <a:effectLst/>
          </c:spPr>
          <c:invertIfNegative val="0"/>
          <c:cat>
            <c:strRef>
              <c:f>'Gra phs'!$C$7:$D$7</c:f>
              <c:strCache>
                <c:ptCount val="1"/>
                <c:pt idx="0">
                  <c:v>2017-18</c:v>
                </c:pt>
              </c:strCache>
              <c:extLst/>
            </c:strRef>
          </c:cat>
          <c:val>
            <c:numRef>
              <c:f>'Gra phs'!$C$8:$D$8</c:f>
              <c:numCache>
                <c:formatCode>0.0%</c:formatCode>
                <c:ptCount val="1"/>
                <c:pt idx="0">
                  <c:v>0.43263030609234826</c:v>
                </c:pt>
              </c:numCache>
              <c:extLst/>
            </c:numRef>
          </c:val>
          <c:extLst>
            <c:ext xmlns:c16="http://schemas.microsoft.com/office/drawing/2014/chart" uri="{C3380CC4-5D6E-409C-BE32-E72D297353CC}">
              <c16:uniqueId val="{00000002-2A85-4C3F-9827-8CF5A1DBF260}"/>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1"/>
        <c:axPos val="b"/>
        <c:numFmt formatCode="General" sourceLinked="1"/>
        <c:majorTickMark val="none"/>
        <c:minorTickMark val="none"/>
        <c:tickLblPos val="nextTo"/>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rgbClr val="484043"/>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phs'!$D$37</c:f>
          <c:strCache>
            <c:ptCount val="1"/>
            <c:pt idx="0">
              <c:v>2018-19</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0"/>
          <c:tx>
            <c:strRef>
              <c:f>'Gra phs'!$AC$38</c:f>
              <c:strCache>
                <c:ptCount val="1"/>
                <c:pt idx="0">
                  <c:v>Less active (less than an average of 30 minutes a day)</c:v>
                </c:pt>
              </c:strCache>
            </c:strRef>
          </c:tx>
          <c:spPr>
            <a:solidFill>
              <a:srgbClr val="BD162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phs'!$AD$36:$AI$36</c:f>
              <c:strCache>
                <c:ptCount val="6"/>
                <c:pt idx="0">
                  <c:v>England</c:v>
                </c:pt>
                <c:pt idx="1">
                  <c:v>Lincolnshire</c:v>
                </c:pt>
                <c:pt idx="2">
                  <c:v>Norfolk</c:v>
                </c:pt>
                <c:pt idx="3">
                  <c:v>Somerset</c:v>
                </c:pt>
                <c:pt idx="4">
                  <c:v>Derbyshire</c:v>
                </c:pt>
                <c:pt idx="5">
                  <c:v>Nottinghamshire</c:v>
                </c:pt>
              </c:strCache>
            </c:strRef>
          </c:cat>
          <c:val>
            <c:numRef>
              <c:f>'Gra phs'!$AD$38:$AI$38</c:f>
              <c:numCache>
                <c:formatCode>0%</c:formatCode>
                <c:ptCount val="6"/>
                <c:pt idx="0">
                  <c:v>0.59611694376572455</c:v>
                </c:pt>
                <c:pt idx="1">
                  <c:v>0.5096694121705293</c:v>
                </c:pt>
                <c:pt idx="2">
                  <c:v>0.57278239919486329</c:v>
                </c:pt>
                <c:pt idx="3">
                  <c:v>0.54456873776443282</c:v>
                </c:pt>
                <c:pt idx="4">
                  <c:v>0.59756316472312254</c:v>
                </c:pt>
                <c:pt idx="5">
                  <c:v>0.59166981064369395</c:v>
                </c:pt>
              </c:numCache>
            </c:numRef>
          </c:val>
          <c:extLst>
            <c:ext xmlns:c16="http://schemas.microsoft.com/office/drawing/2014/chart" uri="{C3380CC4-5D6E-409C-BE32-E72D297353CC}">
              <c16:uniqueId val="{00000000-9A8A-44E2-8DDF-81724F541813}"/>
            </c:ext>
          </c:extLst>
        </c:ser>
        <c:ser>
          <c:idx val="0"/>
          <c:order val="1"/>
          <c:tx>
            <c:strRef>
              <c:f>'Gra phs'!$AC$37</c:f>
              <c:strCache>
                <c:ptCount val="1"/>
                <c:pt idx="0">
                  <c:v>Active (an average of 30 minutes or more a day) </c:v>
                </c:pt>
              </c:strCache>
            </c:strRef>
          </c:tx>
          <c:spPr>
            <a:solidFill>
              <a:srgbClr val="4BA57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phs'!$AD$36:$AI$36</c:f>
              <c:strCache>
                <c:ptCount val="6"/>
                <c:pt idx="0">
                  <c:v>England</c:v>
                </c:pt>
                <c:pt idx="1">
                  <c:v>Lincolnshire</c:v>
                </c:pt>
                <c:pt idx="2">
                  <c:v>Norfolk</c:v>
                </c:pt>
                <c:pt idx="3">
                  <c:v>Somerset</c:v>
                </c:pt>
                <c:pt idx="4">
                  <c:v>Derbyshire</c:v>
                </c:pt>
                <c:pt idx="5">
                  <c:v>Nottinghamshire</c:v>
                </c:pt>
              </c:strCache>
            </c:strRef>
          </c:cat>
          <c:val>
            <c:numRef>
              <c:f>'Gra phs'!$AD$37:$AI$37</c:f>
              <c:numCache>
                <c:formatCode>0%</c:formatCode>
                <c:ptCount val="6"/>
                <c:pt idx="0">
                  <c:v>0.40388305623427562</c:v>
                </c:pt>
                <c:pt idx="1">
                  <c:v>0.49033058782947087</c:v>
                </c:pt>
                <c:pt idx="2">
                  <c:v>0.42721760080513671</c:v>
                </c:pt>
                <c:pt idx="3">
                  <c:v>0.4554312622355674</c:v>
                </c:pt>
                <c:pt idx="4">
                  <c:v>0.40243683527687729</c:v>
                </c:pt>
                <c:pt idx="5">
                  <c:v>0.40833018935630611</c:v>
                </c:pt>
              </c:numCache>
            </c:numRef>
          </c:val>
          <c:extLst>
            <c:ext xmlns:c16="http://schemas.microsoft.com/office/drawing/2014/chart" uri="{C3380CC4-5D6E-409C-BE32-E72D297353CC}">
              <c16:uniqueId val="{00000001-9A8A-44E2-8DDF-81724F541813}"/>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phs'!$D$37</c:f>
          <c:strCache>
            <c:ptCount val="1"/>
            <c:pt idx="0">
              <c:v>2018-19</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0"/>
          <c:tx>
            <c:strRef>
              <c:f>'Gra phs'!$AC$65</c:f>
              <c:strCache>
                <c:ptCount val="1"/>
                <c:pt idx="0">
                  <c:v>Less active (less than an average of 30 minutes a day)</c:v>
                </c:pt>
              </c:strCache>
            </c:strRef>
          </c:tx>
          <c:spPr>
            <a:solidFill>
              <a:srgbClr val="BD162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phs'!$AD$63:$AI$63</c:f>
              <c:strCache>
                <c:ptCount val="6"/>
                <c:pt idx="0">
                  <c:v>England</c:v>
                </c:pt>
                <c:pt idx="1">
                  <c:v>Lincolnshire</c:v>
                </c:pt>
                <c:pt idx="2">
                  <c:v>Norfolk</c:v>
                </c:pt>
                <c:pt idx="3">
                  <c:v>Somerset</c:v>
                </c:pt>
                <c:pt idx="4">
                  <c:v>Derbyshire</c:v>
                </c:pt>
                <c:pt idx="5">
                  <c:v>Nottinghamshire</c:v>
                </c:pt>
              </c:strCache>
            </c:strRef>
          </c:cat>
          <c:val>
            <c:numRef>
              <c:f>'Gra phs'!$AD$65:$AI$65</c:f>
              <c:numCache>
                <c:formatCode>0%</c:formatCode>
                <c:ptCount val="6"/>
                <c:pt idx="0">
                  <c:v>0.42782814044637019</c:v>
                </c:pt>
                <c:pt idx="1">
                  <c:v>0.3824110089141049</c:v>
                </c:pt>
                <c:pt idx="2">
                  <c:v>0.4303769912025045</c:v>
                </c:pt>
                <c:pt idx="3">
                  <c:v>0.40425033268402372</c:v>
                </c:pt>
                <c:pt idx="4">
                  <c:v>0.48149738947074128</c:v>
                </c:pt>
                <c:pt idx="5">
                  <c:v>0.41700588146502299</c:v>
                </c:pt>
              </c:numCache>
            </c:numRef>
          </c:val>
          <c:extLst>
            <c:ext xmlns:c16="http://schemas.microsoft.com/office/drawing/2014/chart" uri="{C3380CC4-5D6E-409C-BE32-E72D297353CC}">
              <c16:uniqueId val="{00000000-E78D-4A71-A986-ABA1704A1282}"/>
            </c:ext>
          </c:extLst>
        </c:ser>
        <c:ser>
          <c:idx val="0"/>
          <c:order val="1"/>
          <c:tx>
            <c:strRef>
              <c:f>'Gra phs'!$AC$64</c:f>
              <c:strCache>
                <c:ptCount val="1"/>
                <c:pt idx="0">
                  <c:v>Active (an average of 30 minutes or more a day) </c:v>
                </c:pt>
              </c:strCache>
            </c:strRef>
          </c:tx>
          <c:spPr>
            <a:solidFill>
              <a:srgbClr val="4BA57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phs'!$AD$63:$AI$63</c:f>
              <c:strCache>
                <c:ptCount val="6"/>
                <c:pt idx="0">
                  <c:v>England</c:v>
                </c:pt>
                <c:pt idx="1">
                  <c:v>Lincolnshire</c:v>
                </c:pt>
                <c:pt idx="2">
                  <c:v>Norfolk</c:v>
                </c:pt>
                <c:pt idx="3">
                  <c:v>Somerset</c:v>
                </c:pt>
                <c:pt idx="4">
                  <c:v>Derbyshire</c:v>
                </c:pt>
                <c:pt idx="5">
                  <c:v>Nottinghamshire</c:v>
                </c:pt>
              </c:strCache>
            </c:strRef>
          </c:cat>
          <c:val>
            <c:numRef>
              <c:f>'Gra phs'!$AD$64:$AI$64</c:f>
              <c:numCache>
                <c:formatCode>0%</c:formatCode>
                <c:ptCount val="6"/>
                <c:pt idx="0">
                  <c:v>0.57217185955362959</c:v>
                </c:pt>
                <c:pt idx="1">
                  <c:v>0.61758899108589516</c:v>
                </c:pt>
                <c:pt idx="2">
                  <c:v>0.5696230087974955</c:v>
                </c:pt>
                <c:pt idx="3">
                  <c:v>0.59574966731597634</c:v>
                </c:pt>
                <c:pt idx="4">
                  <c:v>0.51850261052925872</c:v>
                </c:pt>
                <c:pt idx="5">
                  <c:v>0.58299411853497696</c:v>
                </c:pt>
              </c:numCache>
            </c:numRef>
          </c:val>
          <c:extLst>
            <c:ext xmlns:c16="http://schemas.microsoft.com/office/drawing/2014/chart" uri="{C3380CC4-5D6E-409C-BE32-E72D297353CC}">
              <c16:uniqueId val="{00000001-E78D-4A71-A986-ABA1704A1282}"/>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 phs'!$K$105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phs'!$N$106:$N$117</c:f>
                <c:numCache>
                  <c:formatCode>General</c:formatCode>
                  <c:ptCount val="12"/>
                  <c:pt idx="0">
                    <c:v>2.0923028358065036E-2</c:v>
                  </c:pt>
                  <c:pt idx="1">
                    <c:v>3.3290302007199013E-2</c:v>
                  </c:pt>
                  <c:pt idx="2">
                    <c:v>2.0236433867774031E-2</c:v>
                  </c:pt>
                  <c:pt idx="3">
                    <c:v>2.6207103139171694E-2</c:v>
                  </c:pt>
                  <c:pt idx="4">
                    <c:v>2.3753215413020504E-2</c:v>
                  </c:pt>
                  <c:pt idx="5">
                    <c:v>1.6738689002965212E-2</c:v>
                  </c:pt>
                  <c:pt idx="6">
                    <c:v>1.5533877554163144E-2</c:v>
                  </c:pt>
                  <c:pt idx="7">
                    <c:v>2.6116024837735549E-2</c:v>
                  </c:pt>
                  <c:pt idx="8">
                    <c:v>1.62656617572173E-2</c:v>
                  </c:pt>
                  <c:pt idx="9">
                    <c:v>2.4260468751376676E-2</c:v>
                  </c:pt>
                  <c:pt idx="11">
                    <c:v>2.2134974264753884E-2</c:v>
                  </c:pt>
                </c:numCache>
              </c:numRef>
            </c:plus>
            <c:minus>
              <c:numRef>
                <c:f>'Gra phs'!$N$106:$N$117</c:f>
                <c:numCache>
                  <c:formatCode>General</c:formatCode>
                  <c:ptCount val="12"/>
                  <c:pt idx="0">
                    <c:v>2.0923028358065036E-2</c:v>
                  </c:pt>
                  <c:pt idx="1">
                    <c:v>3.3290302007199013E-2</c:v>
                  </c:pt>
                  <c:pt idx="2">
                    <c:v>2.0236433867774031E-2</c:v>
                  </c:pt>
                  <c:pt idx="3">
                    <c:v>2.6207103139171694E-2</c:v>
                  </c:pt>
                  <c:pt idx="4">
                    <c:v>2.3753215413020504E-2</c:v>
                  </c:pt>
                  <c:pt idx="5">
                    <c:v>1.6738689002965212E-2</c:v>
                  </c:pt>
                  <c:pt idx="6">
                    <c:v>1.5533877554163144E-2</c:v>
                  </c:pt>
                  <c:pt idx="7">
                    <c:v>2.6116024837735549E-2</c:v>
                  </c:pt>
                  <c:pt idx="8">
                    <c:v>1.62656617572173E-2</c:v>
                  </c:pt>
                  <c:pt idx="9">
                    <c:v>2.4260468751376676E-2</c:v>
                  </c:pt>
                  <c:pt idx="11">
                    <c:v>2.2134974264753884E-2</c:v>
                  </c:pt>
                </c:numCache>
              </c:numRef>
            </c:minus>
            <c:spPr>
              <a:noFill/>
              <a:ln w="9525" cap="flat" cmpd="sng" algn="ctr">
                <a:solidFill>
                  <a:srgbClr val="BD1622"/>
                </a:solidFill>
                <a:round/>
              </a:ln>
              <a:effectLst/>
            </c:spPr>
          </c:errBars>
          <c:cat>
            <c:strRef>
              <c:f>'Gra phs'!$I$106:$I$117</c:f>
              <c:strCache>
                <c:ptCount val="12"/>
                <c:pt idx="0">
                  <c:v>Year 9-11</c:v>
                </c:pt>
                <c:pt idx="1">
                  <c:v>Low FAS</c:v>
                </c:pt>
                <c:pt idx="2">
                  <c:v>Girl</c:v>
                </c:pt>
                <c:pt idx="3">
                  <c:v>Year 3-4</c:v>
                </c:pt>
                <c:pt idx="4">
                  <c:v>Extra help</c:v>
                </c:pt>
                <c:pt idx="5">
                  <c:v>Medium FAS</c:v>
                </c:pt>
                <c:pt idx="6">
                  <c:v>No extra help</c:v>
                </c:pt>
                <c:pt idx="7">
                  <c:v>Year 5-6</c:v>
                </c:pt>
                <c:pt idx="8">
                  <c:v>Boy</c:v>
                </c:pt>
                <c:pt idx="9">
                  <c:v>Year 7-8</c:v>
                </c:pt>
                <c:pt idx="10">
                  <c:v>Year 1-2</c:v>
                </c:pt>
                <c:pt idx="11">
                  <c:v>High FAS</c:v>
                </c:pt>
              </c:strCache>
            </c:strRef>
          </c:cat>
          <c:val>
            <c:numRef>
              <c:f>'Gra phs'!$K$106:$K$117</c:f>
              <c:numCache>
                <c:formatCode>0.0%</c:formatCode>
                <c:ptCount val="12"/>
                <c:pt idx="0">
                  <c:v>0.4783361114585668</c:v>
                </c:pt>
                <c:pt idx="1">
                  <c:v>0.42134712783829231</c:v>
                </c:pt>
                <c:pt idx="2">
                  <c:v>0.47537425558563368</c:v>
                </c:pt>
                <c:pt idx="3">
                  <c:v>0.50058240812619503</c:v>
                </c:pt>
                <c:pt idx="4">
                  <c:v>0.55360712456081351</c:v>
                </c:pt>
                <c:pt idx="5">
                  <c:v>0.49127468670394986</c:v>
                </c:pt>
                <c:pt idx="6">
                  <c:v>0.49656496506159359</c:v>
                </c:pt>
                <c:pt idx="7">
                  <c:v>0.4807415399637095</c:v>
                </c:pt>
                <c:pt idx="8">
                  <c:v>0.53221771238636495</c:v>
                </c:pt>
                <c:pt idx="9">
                  <c:v>0.60783789067488148</c:v>
                </c:pt>
                <c:pt idx="11">
                  <c:v>0.6067281559077019</c:v>
                </c:pt>
              </c:numCache>
            </c:numRef>
          </c:val>
          <c:extLst>
            <c:ext xmlns:c16="http://schemas.microsoft.com/office/drawing/2014/chart" uri="{C3380CC4-5D6E-409C-BE32-E72D297353CC}">
              <c16:uniqueId val="{00000000-21F0-4AE0-AD21-20C5D0624185}"/>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phs'!$J$105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phs'!$I$106:$I$117</c:f>
              <c:strCache>
                <c:ptCount val="12"/>
                <c:pt idx="0">
                  <c:v>Year 9-11</c:v>
                </c:pt>
                <c:pt idx="1">
                  <c:v>Low FAS</c:v>
                </c:pt>
                <c:pt idx="2">
                  <c:v>Girl</c:v>
                </c:pt>
                <c:pt idx="3">
                  <c:v>Year 3-4</c:v>
                </c:pt>
                <c:pt idx="4">
                  <c:v>Extra help</c:v>
                </c:pt>
                <c:pt idx="5">
                  <c:v>Medium FAS</c:v>
                </c:pt>
                <c:pt idx="6">
                  <c:v>No extra help</c:v>
                </c:pt>
                <c:pt idx="7">
                  <c:v>Year 5-6</c:v>
                </c:pt>
                <c:pt idx="8">
                  <c:v>Boy</c:v>
                </c:pt>
                <c:pt idx="9">
                  <c:v>Year 7-8</c:v>
                </c:pt>
                <c:pt idx="10">
                  <c:v>Year 1-2</c:v>
                </c:pt>
                <c:pt idx="11">
                  <c:v>High FAS</c:v>
                </c:pt>
              </c:strCache>
            </c:strRef>
          </c:cat>
          <c:val>
            <c:numRef>
              <c:f>'Gra phs'!$J$106:$J$117</c:f>
              <c:numCache>
                <c:formatCode>0.0%</c:formatCode>
                <c:ptCount val="12"/>
                <c:pt idx="0">
                  <c:v>0.41442879495843743</c:v>
                </c:pt>
                <c:pt idx="1">
                  <c:v>0.41794547971944362</c:v>
                </c:pt>
                <c:pt idx="2">
                  <c:v>0.42952198893572635</c:v>
                </c:pt>
                <c:pt idx="3">
                  <c:v>0.43176478849946681</c:v>
                </c:pt>
                <c:pt idx="4">
                  <c:v>0.44594576652932216</c:v>
                </c:pt>
                <c:pt idx="5">
                  <c:v>0.45896791887308763</c:v>
                </c:pt>
                <c:pt idx="6">
                  <c:v>0.47637390136327101</c:v>
                </c:pt>
                <c:pt idx="7">
                  <c:v>0.48502832417851238</c:v>
                </c:pt>
                <c:pt idx="8">
                  <c:v>0.50621799795638645</c:v>
                </c:pt>
                <c:pt idx="9">
                  <c:v>0.50753540925147811</c:v>
                </c:pt>
                <c:pt idx="10">
                  <c:v>0.52016850927283398</c:v>
                </c:pt>
                <c:pt idx="11">
                  <c:v>0.53824301922734363</c:v>
                </c:pt>
              </c:numCache>
            </c:numRef>
          </c:val>
          <c:smooth val="0"/>
          <c:extLst>
            <c:ext xmlns:c16="http://schemas.microsoft.com/office/drawing/2014/chart" uri="{C3380CC4-5D6E-409C-BE32-E72D297353CC}">
              <c16:uniqueId val="{00000001-21F0-4AE0-AD21-20C5D0624185}"/>
            </c:ext>
          </c:extLst>
        </c:ser>
        <c:ser>
          <c:idx val="2"/>
          <c:order val="2"/>
          <c:tx>
            <c:strRef>
              <c:f>'Gra phs'!$L$105</c:f>
              <c:strCache>
                <c:ptCount val="1"/>
                <c:pt idx="0">
                  <c:v>All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phs'!$I$106:$I$117</c:f>
              <c:strCache>
                <c:ptCount val="12"/>
                <c:pt idx="0">
                  <c:v>Year 9-11</c:v>
                </c:pt>
                <c:pt idx="1">
                  <c:v>Low FAS</c:v>
                </c:pt>
                <c:pt idx="2">
                  <c:v>Girl</c:v>
                </c:pt>
                <c:pt idx="3">
                  <c:v>Year 3-4</c:v>
                </c:pt>
                <c:pt idx="4">
                  <c:v>Extra help</c:v>
                </c:pt>
                <c:pt idx="5">
                  <c:v>Medium FAS</c:v>
                </c:pt>
                <c:pt idx="6">
                  <c:v>No extra help</c:v>
                </c:pt>
                <c:pt idx="7">
                  <c:v>Year 5-6</c:v>
                </c:pt>
                <c:pt idx="8">
                  <c:v>Boy</c:v>
                </c:pt>
                <c:pt idx="9">
                  <c:v>Year 7-8</c:v>
                </c:pt>
                <c:pt idx="10">
                  <c:v>Year 1-2</c:v>
                </c:pt>
                <c:pt idx="11">
                  <c:v>High FAS</c:v>
                </c:pt>
              </c:strCache>
            </c:strRef>
          </c:cat>
          <c:val>
            <c:numRef>
              <c:f>'Gra phs'!$L$106:$L$117</c:f>
              <c:numCache>
                <c:formatCode>0.0%</c:formatCode>
                <c:ptCount val="12"/>
                <c:pt idx="0">
                  <c:v>0.50613541938740025</c:v>
                </c:pt>
                <c:pt idx="1">
                  <c:v>0.50613541938740025</c:v>
                </c:pt>
                <c:pt idx="2">
                  <c:v>0.50613541938740025</c:v>
                </c:pt>
                <c:pt idx="3">
                  <c:v>0.50613541938740025</c:v>
                </c:pt>
                <c:pt idx="4">
                  <c:v>0.50613541938740025</c:v>
                </c:pt>
                <c:pt idx="5">
                  <c:v>0.50613541938740025</c:v>
                </c:pt>
                <c:pt idx="6">
                  <c:v>0.50613541938740025</c:v>
                </c:pt>
                <c:pt idx="7">
                  <c:v>0.50613541938740025</c:v>
                </c:pt>
                <c:pt idx="8">
                  <c:v>0.50613541938740025</c:v>
                </c:pt>
                <c:pt idx="9">
                  <c:v>0.50613541938740025</c:v>
                </c:pt>
                <c:pt idx="10">
                  <c:v>0.50613541938740025</c:v>
                </c:pt>
                <c:pt idx="11">
                  <c:v>0.50613541938740025</c:v>
                </c:pt>
              </c:numCache>
            </c:numRef>
          </c:val>
          <c:smooth val="0"/>
          <c:extLst>
            <c:ext xmlns:c16="http://schemas.microsoft.com/office/drawing/2014/chart" uri="{C3380CC4-5D6E-409C-BE32-E72D297353CC}">
              <c16:uniqueId val="{00000003-21F0-4AE0-AD21-20C5D0624185}"/>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 phs'!$K$105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phs'!$N$126:$N$137</c:f>
                <c:numCache>
                  <c:formatCode>General</c:formatCode>
                  <c:ptCount val="12"/>
                  <c:pt idx="0">
                    <c:v>8.4861099995187164E-2</c:v>
                  </c:pt>
                  <c:pt idx="1">
                    <c:v>3.3667803230073921E-2</c:v>
                  </c:pt>
                  <c:pt idx="2">
                    <c:v>2.0260986818039631E-2</c:v>
                  </c:pt>
                  <c:pt idx="3">
                    <c:v>2.6064772385375922E-2</c:v>
                  </c:pt>
                  <c:pt idx="4">
                    <c:v>1.6733477979445795E-2</c:v>
                  </c:pt>
                  <c:pt idx="5">
                    <c:v>2.0850066226752662E-2</c:v>
                  </c:pt>
                  <c:pt idx="6">
                    <c:v>2.5784349642839162E-2</c:v>
                  </c:pt>
                  <c:pt idx="7">
                    <c:v>2.3890704085379091E-2</c:v>
                  </c:pt>
                  <c:pt idx="8">
                    <c:v>1.5533949427762202E-2</c:v>
                  </c:pt>
                  <c:pt idx="9">
                    <c:v>1.629503272449968E-2</c:v>
                  </c:pt>
                  <c:pt idx="10">
                    <c:v>2.2641075287253967E-2</c:v>
                  </c:pt>
                  <c:pt idx="11">
                    <c:v>2.4361790983552959E-2</c:v>
                  </c:pt>
                </c:numCache>
              </c:numRef>
            </c:plus>
            <c:minus>
              <c:numRef>
                <c:f>'Gra phs'!$N$126:$N$137</c:f>
                <c:numCache>
                  <c:formatCode>General</c:formatCode>
                  <c:ptCount val="12"/>
                  <c:pt idx="0">
                    <c:v>8.4861099995187164E-2</c:v>
                  </c:pt>
                  <c:pt idx="1">
                    <c:v>3.3667803230073921E-2</c:v>
                  </c:pt>
                  <c:pt idx="2">
                    <c:v>2.0260986818039631E-2</c:v>
                  </c:pt>
                  <c:pt idx="3">
                    <c:v>2.6064772385375922E-2</c:v>
                  </c:pt>
                  <c:pt idx="4">
                    <c:v>1.6733477979445795E-2</c:v>
                  </c:pt>
                  <c:pt idx="5">
                    <c:v>2.0850066226752662E-2</c:v>
                  </c:pt>
                  <c:pt idx="6">
                    <c:v>2.5784349642839162E-2</c:v>
                  </c:pt>
                  <c:pt idx="7">
                    <c:v>2.3890704085379091E-2</c:v>
                  </c:pt>
                  <c:pt idx="8">
                    <c:v>1.5533949427762202E-2</c:v>
                  </c:pt>
                  <c:pt idx="9">
                    <c:v>1.629503272449968E-2</c:v>
                  </c:pt>
                  <c:pt idx="10">
                    <c:v>2.2641075287253967E-2</c:v>
                  </c:pt>
                  <c:pt idx="11">
                    <c:v>2.4361790983552959E-2</c:v>
                  </c:pt>
                </c:numCache>
              </c:numRef>
            </c:minus>
            <c:spPr>
              <a:noFill/>
              <a:ln w="9525" cap="flat" cmpd="sng" algn="ctr">
                <a:solidFill>
                  <a:srgbClr val="BD1622"/>
                </a:solidFill>
                <a:round/>
              </a:ln>
              <a:effectLst/>
            </c:spPr>
          </c:errBars>
          <c:cat>
            <c:strRef>
              <c:f>'Gra phs'!$I$126:$I$137</c:f>
              <c:strCache>
                <c:ptCount val="12"/>
                <c:pt idx="0">
                  <c:v>Year 1-2</c:v>
                </c:pt>
                <c:pt idx="1">
                  <c:v>Low FAS</c:v>
                </c:pt>
                <c:pt idx="2">
                  <c:v>Girl</c:v>
                </c:pt>
                <c:pt idx="3">
                  <c:v>Year 3-4</c:v>
                </c:pt>
                <c:pt idx="4">
                  <c:v>Medium FAS</c:v>
                </c:pt>
                <c:pt idx="5">
                  <c:v>Year 9-11</c:v>
                </c:pt>
                <c:pt idx="6">
                  <c:v>Year 5-6</c:v>
                </c:pt>
                <c:pt idx="7">
                  <c:v>Extra help</c:v>
                </c:pt>
                <c:pt idx="8">
                  <c:v>No extra help</c:v>
                </c:pt>
                <c:pt idx="9">
                  <c:v>Boy</c:v>
                </c:pt>
                <c:pt idx="10">
                  <c:v>High FAS</c:v>
                </c:pt>
                <c:pt idx="11">
                  <c:v>Year 7-8</c:v>
                </c:pt>
              </c:strCache>
            </c:strRef>
          </c:cat>
          <c:val>
            <c:numRef>
              <c:f>'Gra phs'!$K$126:$K$137</c:f>
              <c:numCache>
                <c:formatCode>0.0%</c:formatCode>
                <c:ptCount val="12"/>
                <c:pt idx="1">
                  <c:v>0.47499228828090734</c:v>
                </c:pt>
                <c:pt idx="2">
                  <c:v>0.50093787737343909</c:v>
                </c:pt>
                <c:pt idx="3">
                  <c:v>0.44795712208697275</c:v>
                </c:pt>
                <c:pt idx="4">
                  <c:v>0.48477772938845426</c:v>
                </c:pt>
                <c:pt idx="5">
                  <c:v>0.45302552976545712</c:v>
                </c:pt>
                <c:pt idx="6">
                  <c:v>0.41832236083559882</c:v>
                </c:pt>
                <c:pt idx="7">
                  <c:v>0.49785404158367225</c:v>
                </c:pt>
                <c:pt idx="8">
                  <c:v>0.50307995487832102</c:v>
                </c:pt>
                <c:pt idx="9">
                  <c:v>0.48824985508417401</c:v>
                </c:pt>
                <c:pt idx="10">
                  <c:v>0.5188385957695677</c:v>
                </c:pt>
                <c:pt idx="11">
                  <c:v>0.59815177904571815</c:v>
                </c:pt>
              </c:numCache>
            </c:numRef>
          </c:val>
          <c:extLst>
            <c:ext xmlns:c16="http://schemas.microsoft.com/office/drawing/2014/chart" uri="{C3380CC4-5D6E-409C-BE32-E72D297353CC}">
              <c16:uniqueId val="{00000000-38A5-4504-B05B-EACA18D539EF}"/>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phs'!$J$105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phs'!$I$126:$I$137</c:f>
              <c:strCache>
                <c:ptCount val="12"/>
                <c:pt idx="0">
                  <c:v>Year 1-2</c:v>
                </c:pt>
                <c:pt idx="1">
                  <c:v>Low FAS</c:v>
                </c:pt>
                <c:pt idx="2">
                  <c:v>Girl</c:v>
                </c:pt>
                <c:pt idx="3">
                  <c:v>Year 3-4</c:v>
                </c:pt>
                <c:pt idx="4">
                  <c:v>Medium FAS</c:v>
                </c:pt>
                <c:pt idx="5">
                  <c:v>Year 9-11</c:v>
                </c:pt>
                <c:pt idx="6">
                  <c:v>Year 5-6</c:v>
                </c:pt>
                <c:pt idx="7">
                  <c:v>Extra help</c:v>
                </c:pt>
                <c:pt idx="8">
                  <c:v>No extra help</c:v>
                </c:pt>
                <c:pt idx="9">
                  <c:v>Boy</c:v>
                </c:pt>
                <c:pt idx="10">
                  <c:v>High FAS</c:v>
                </c:pt>
                <c:pt idx="11">
                  <c:v>Year 7-8</c:v>
                </c:pt>
              </c:strCache>
            </c:strRef>
          </c:cat>
          <c:val>
            <c:numRef>
              <c:f>'Gra phs'!$J$126:$J$137</c:f>
              <c:numCache>
                <c:formatCode>0.0%</c:formatCode>
                <c:ptCount val="12"/>
                <c:pt idx="0">
                  <c:v>0.35004047613523004</c:v>
                </c:pt>
                <c:pt idx="1">
                  <c:v>0.36887827523161765</c:v>
                </c:pt>
                <c:pt idx="2">
                  <c:v>0.37090073917471983</c:v>
                </c:pt>
                <c:pt idx="3">
                  <c:v>0.38615315719785137</c:v>
                </c:pt>
                <c:pt idx="4">
                  <c:v>0.39526710485445593</c:v>
                </c:pt>
                <c:pt idx="5">
                  <c:v>0.39733299150512535</c:v>
                </c:pt>
                <c:pt idx="6">
                  <c:v>0.39829121112684335</c:v>
                </c:pt>
                <c:pt idx="7">
                  <c:v>0.39894968518460089</c:v>
                </c:pt>
                <c:pt idx="8">
                  <c:v>0.40400781472067604</c:v>
                </c:pt>
                <c:pt idx="9">
                  <c:v>0.43078445476131749</c:v>
                </c:pt>
                <c:pt idx="10">
                  <c:v>0.45449786356006883</c:v>
                </c:pt>
                <c:pt idx="11">
                  <c:v>0.49878699234531088</c:v>
                </c:pt>
              </c:numCache>
            </c:numRef>
          </c:val>
          <c:smooth val="0"/>
          <c:extLst>
            <c:ext xmlns:c16="http://schemas.microsoft.com/office/drawing/2014/chart" uri="{C3380CC4-5D6E-409C-BE32-E72D297353CC}">
              <c16:uniqueId val="{00000001-38A5-4504-B05B-EACA18D539EF}"/>
            </c:ext>
          </c:extLst>
        </c:ser>
        <c:ser>
          <c:idx val="2"/>
          <c:order val="2"/>
          <c:tx>
            <c:strRef>
              <c:f>'Gra phs'!$L$105</c:f>
              <c:strCache>
                <c:ptCount val="1"/>
                <c:pt idx="0">
                  <c:v>All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phs'!$I$126:$I$137</c:f>
              <c:strCache>
                <c:ptCount val="12"/>
                <c:pt idx="0">
                  <c:v>Year 1-2</c:v>
                </c:pt>
                <c:pt idx="1">
                  <c:v>Low FAS</c:v>
                </c:pt>
                <c:pt idx="2">
                  <c:v>Girl</c:v>
                </c:pt>
                <c:pt idx="3">
                  <c:v>Year 3-4</c:v>
                </c:pt>
                <c:pt idx="4">
                  <c:v>Medium FAS</c:v>
                </c:pt>
                <c:pt idx="5">
                  <c:v>Year 9-11</c:v>
                </c:pt>
                <c:pt idx="6">
                  <c:v>Year 5-6</c:v>
                </c:pt>
                <c:pt idx="7">
                  <c:v>Extra help</c:v>
                </c:pt>
                <c:pt idx="8">
                  <c:v>No extra help</c:v>
                </c:pt>
                <c:pt idx="9">
                  <c:v>Boy</c:v>
                </c:pt>
                <c:pt idx="10">
                  <c:v>High FAS</c:v>
                </c:pt>
                <c:pt idx="11">
                  <c:v>Year 7-8</c:v>
                </c:pt>
              </c:strCache>
            </c:strRef>
          </c:cat>
          <c:val>
            <c:numRef>
              <c:f>'Gra phs'!$L$126:$L$137</c:f>
              <c:numCache>
                <c:formatCode>0.0%</c:formatCode>
                <c:ptCount val="12"/>
                <c:pt idx="0">
                  <c:v>0.49033058782947087</c:v>
                </c:pt>
                <c:pt idx="1">
                  <c:v>0.49033058782947087</c:v>
                </c:pt>
                <c:pt idx="2">
                  <c:v>0.49033058782947087</c:v>
                </c:pt>
                <c:pt idx="3">
                  <c:v>0.49033058782947087</c:v>
                </c:pt>
                <c:pt idx="4">
                  <c:v>0.49033058782947087</c:v>
                </c:pt>
                <c:pt idx="5">
                  <c:v>0.49033058782947087</c:v>
                </c:pt>
                <c:pt idx="6">
                  <c:v>0.49033058782947087</c:v>
                </c:pt>
                <c:pt idx="7">
                  <c:v>0.49033058782947087</c:v>
                </c:pt>
                <c:pt idx="8">
                  <c:v>0.49033058782947087</c:v>
                </c:pt>
                <c:pt idx="9">
                  <c:v>0.49033058782947087</c:v>
                </c:pt>
                <c:pt idx="10">
                  <c:v>0.49033058782947087</c:v>
                </c:pt>
                <c:pt idx="11">
                  <c:v>0.49033058782947087</c:v>
                </c:pt>
              </c:numCache>
            </c:numRef>
          </c:val>
          <c:smooth val="0"/>
          <c:extLst>
            <c:ext xmlns:c16="http://schemas.microsoft.com/office/drawing/2014/chart" uri="{C3380CC4-5D6E-409C-BE32-E72D297353CC}">
              <c16:uniqueId val="{00000003-38A5-4504-B05B-EACA18D539EF}"/>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 phs'!$K$105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phs'!$N$155:$N$166</c:f>
                <c:numCache>
                  <c:formatCode>General</c:formatCode>
                  <c:ptCount val="12"/>
                  <c:pt idx="0">
                    <c:v>3.3356020517516086E-2</c:v>
                  </c:pt>
                  <c:pt idx="1">
                    <c:v>2.0716194702663952E-2</c:v>
                  </c:pt>
                  <c:pt idx="2">
                    <c:v>2.5716626122210488E-2</c:v>
                  </c:pt>
                  <c:pt idx="3">
                    <c:v>2.3147373871040117E-2</c:v>
                  </c:pt>
                  <c:pt idx="4">
                    <c:v>2.0087660804575504E-2</c:v>
                  </c:pt>
                  <c:pt idx="5">
                    <c:v>1.649079396094132E-2</c:v>
                  </c:pt>
                  <c:pt idx="6">
                    <c:v>2.3449958493327129E-2</c:v>
                  </c:pt>
                  <c:pt idx="7">
                    <c:v>2.5599292233038556E-2</c:v>
                  </c:pt>
                  <c:pt idx="8">
                    <c:v>1.5068625151740053E-2</c:v>
                  </c:pt>
                  <c:pt idx="9">
                    <c:v>1.5502092212896803E-2</c:v>
                  </c:pt>
                  <c:pt idx="10">
                    <c:v>2.051526686917278E-2</c:v>
                  </c:pt>
                  <c:pt idx="11">
                    <c:v>7.8617651428985663E-2</c:v>
                  </c:pt>
                </c:numCache>
              </c:numRef>
            </c:plus>
            <c:minus>
              <c:numRef>
                <c:f>'Gra phs'!$N$155:$N$166</c:f>
                <c:numCache>
                  <c:formatCode>General</c:formatCode>
                  <c:ptCount val="12"/>
                  <c:pt idx="0">
                    <c:v>3.3356020517516086E-2</c:v>
                  </c:pt>
                  <c:pt idx="1">
                    <c:v>2.0716194702663952E-2</c:v>
                  </c:pt>
                  <c:pt idx="2">
                    <c:v>2.5716626122210488E-2</c:v>
                  </c:pt>
                  <c:pt idx="3">
                    <c:v>2.3147373871040117E-2</c:v>
                  </c:pt>
                  <c:pt idx="4">
                    <c:v>2.0087660804575504E-2</c:v>
                  </c:pt>
                  <c:pt idx="5">
                    <c:v>1.649079396094132E-2</c:v>
                  </c:pt>
                  <c:pt idx="6">
                    <c:v>2.3449958493327129E-2</c:v>
                  </c:pt>
                  <c:pt idx="7">
                    <c:v>2.5599292233038556E-2</c:v>
                  </c:pt>
                  <c:pt idx="8">
                    <c:v>1.5068625151740053E-2</c:v>
                  </c:pt>
                  <c:pt idx="9">
                    <c:v>1.5502092212896803E-2</c:v>
                  </c:pt>
                  <c:pt idx="10">
                    <c:v>2.051526686917278E-2</c:v>
                  </c:pt>
                  <c:pt idx="11">
                    <c:v>7.8617651428985663E-2</c:v>
                  </c:pt>
                </c:numCache>
              </c:numRef>
            </c:minus>
            <c:spPr>
              <a:noFill/>
              <a:ln w="9525" cap="flat" cmpd="sng" algn="ctr">
                <a:solidFill>
                  <a:srgbClr val="BD1622"/>
                </a:solidFill>
                <a:round/>
              </a:ln>
              <a:effectLst/>
            </c:spPr>
          </c:errBars>
          <c:cat>
            <c:strRef>
              <c:f>'Gra phs'!$I$155:$I$166</c:f>
              <c:strCache>
                <c:ptCount val="12"/>
                <c:pt idx="0">
                  <c:v>Low FAS</c:v>
                </c:pt>
                <c:pt idx="1">
                  <c:v>Year 9-11</c:v>
                </c:pt>
                <c:pt idx="2">
                  <c:v>Year 3-4</c:v>
                </c:pt>
                <c:pt idx="3">
                  <c:v>Extra help</c:v>
                </c:pt>
                <c:pt idx="4">
                  <c:v>Girl</c:v>
                </c:pt>
                <c:pt idx="5">
                  <c:v>Medium FAS</c:v>
                </c:pt>
                <c:pt idx="6">
                  <c:v>Year 7-8</c:v>
                </c:pt>
                <c:pt idx="7">
                  <c:v>Year 5-6</c:v>
                </c:pt>
                <c:pt idx="8">
                  <c:v>No extra help</c:v>
                </c:pt>
                <c:pt idx="9">
                  <c:v>Boy</c:v>
                </c:pt>
                <c:pt idx="10">
                  <c:v>High FAS</c:v>
                </c:pt>
                <c:pt idx="11">
                  <c:v>Year 1-2</c:v>
                </c:pt>
              </c:strCache>
            </c:strRef>
          </c:cat>
          <c:val>
            <c:numRef>
              <c:f>'Gra phs'!$K$155:$K$166</c:f>
              <c:numCache>
                <c:formatCode>0.0%</c:formatCode>
                <c:ptCount val="12"/>
                <c:pt idx="0">
                  <c:v>0.57226822920004372</c:v>
                </c:pt>
                <c:pt idx="1">
                  <c:v>0.57333749323198402</c:v>
                </c:pt>
                <c:pt idx="2">
                  <c:v>0.59628328662919938</c:v>
                </c:pt>
                <c:pt idx="3">
                  <c:v>0.6237707489633102</c:v>
                </c:pt>
                <c:pt idx="4">
                  <c:v>0.56526793233124117</c:v>
                </c:pt>
                <c:pt idx="5">
                  <c:v>0.58616213418724572</c:v>
                </c:pt>
                <c:pt idx="6">
                  <c:v>0.66519768732582207</c:v>
                </c:pt>
                <c:pt idx="7">
                  <c:v>0.60075466640956166</c:v>
                </c:pt>
                <c:pt idx="8">
                  <c:v>0.6215000054882942</c:v>
                </c:pt>
                <c:pt idx="9">
                  <c:v>0.65447884624924058</c:v>
                </c:pt>
                <c:pt idx="10">
                  <c:v>0.71221051556080994</c:v>
                </c:pt>
              </c:numCache>
            </c:numRef>
          </c:val>
          <c:extLst>
            <c:ext xmlns:c16="http://schemas.microsoft.com/office/drawing/2014/chart" uri="{C3380CC4-5D6E-409C-BE32-E72D297353CC}">
              <c16:uniqueId val="{00000000-9553-4FB9-B36D-CC9BA694AFC0}"/>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phs'!$J$105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phs'!$I$155:$I$166</c:f>
              <c:strCache>
                <c:ptCount val="12"/>
                <c:pt idx="0">
                  <c:v>Low FAS</c:v>
                </c:pt>
                <c:pt idx="1">
                  <c:v>Year 9-11</c:v>
                </c:pt>
                <c:pt idx="2">
                  <c:v>Year 3-4</c:v>
                </c:pt>
                <c:pt idx="3">
                  <c:v>Extra help</c:v>
                </c:pt>
                <c:pt idx="4">
                  <c:v>Girl</c:v>
                </c:pt>
                <c:pt idx="5">
                  <c:v>Medium FAS</c:v>
                </c:pt>
                <c:pt idx="6">
                  <c:v>Year 7-8</c:v>
                </c:pt>
                <c:pt idx="7">
                  <c:v>Year 5-6</c:v>
                </c:pt>
                <c:pt idx="8">
                  <c:v>No extra help</c:v>
                </c:pt>
                <c:pt idx="9">
                  <c:v>Boy</c:v>
                </c:pt>
                <c:pt idx="10">
                  <c:v>High FAS</c:v>
                </c:pt>
                <c:pt idx="11">
                  <c:v>Year 1-2</c:v>
                </c:pt>
              </c:strCache>
            </c:strRef>
          </c:cat>
          <c:val>
            <c:numRef>
              <c:f>'Gra phs'!$J$155:$J$166</c:f>
              <c:numCache>
                <c:formatCode>0.0%</c:formatCode>
                <c:ptCount val="12"/>
                <c:pt idx="0">
                  <c:v>0.50448498462419256</c:v>
                </c:pt>
                <c:pt idx="1">
                  <c:v>0.50869143938755423</c:v>
                </c:pt>
                <c:pt idx="2">
                  <c:v>0.51363221596994113</c:v>
                </c:pt>
                <c:pt idx="3">
                  <c:v>0.52660136177798778</c:v>
                </c:pt>
                <c:pt idx="4">
                  <c:v>0.54714272418384347</c:v>
                </c:pt>
                <c:pt idx="5">
                  <c:v>0.56746484480239678</c:v>
                </c:pt>
                <c:pt idx="6">
                  <c:v>0.57506777407402798</c:v>
                </c:pt>
                <c:pt idx="7">
                  <c:v>0.57850529707839748</c:v>
                </c:pt>
                <c:pt idx="8">
                  <c:v>0.59226300184258174</c:v>
                </c:pt>
                <c:pt idx="9">
                  <c:v>0.60213416877498882</c:v>
                </c:pt>
                <c:pt idx="10">
                  <c:v>0.64799707310308763</c:v>
                </c:pt>
                <c:pt idx="11">
                  <c:v>0.70079435650816091</c:v>
                </c:pt>
              </c:numCache>
            </c:numRef>
          </c:val>
          <c:smooth val="0"/>
          <c:extLst>
            <c:ext xmlns:c16="http://schemas.microsoft.com/office/drawing/2014/chart" uri="{C3380CC4-5D6E-409C-BE32-E72D297353CC}">
              <c16:uniqueId val="{00000001-9553-4FB9-B36D-CC9BA694AFC0}"/>
            </c:ext>
          </c:extLst>
        </c:ser>
        <c:ser>
          <c:idx val="2"/>
          <c:order val="2"/>
          <c:tx>
            <c:strRef>
              <c:f>'Gra phs'!$L$105</c:f>
              <c:strCache>
                <c:ptCount val="1"/>
                <c:pt idx="0">
                  <c:v>All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phs'!$I$155:$I$166</c:f>
              <c:strCache>
                <c:ptCount val="12"/>
                <c:pt idx="0">
                  <c:v>Low FAS</c:v>
                </c:pt>
                <c:pt idx="1">
                  <c:v>Year 9-11</c:v>
                </c:pt>
                <c:pt idx="2">
                  <c:v>Year 3-4</c:v>
                </c:pt>
                <c:pt idx="3">
                  <c:v>Extra help</c:v>
                </c:pt>
                <c:pt idx="4">
                  <c:v>Girl</c:v>
                </c:pt>
                <c:pt idx="5">
                  <c:v>Medium FAS</c:v>
                </c:pt>
                <c:pt idx="6">
                  <c:v>Year 7-8</c:v>
                </c:pt>
                <c:pt idx="7">
                  <c:v>Year 5-6</c:v>
                </c:pt>
                <c:pt idx="8">
                  <c:v>No extra help</c:v>
                </c:pt>
                <c:pt idx="9">
                  <c:v>Boy</c:v>
                </c:pt>
                <c:pt idx="10">
                  <c:v>High FAS</c:v>
                </c:pt>
                <c:pt idx="11">
                  <c:v>Year 1-2</c:v>
                </c:pt>
              </c:strCache>
            </c:strRef>
          </c:cat>
          <c:val>
            <c:numRef>
              <c:f>'Gra phs'!$L$155:$L$166</c:f>
              <c:numCache>
                <c:formatCode>0.0%</c:formatCode>
                <c:ptCount val="12"/>
                <c:pt idx="0">
                  <c:v>0.61758899108589516</c:v>
                </c:pt>
                <c:pt idx="1">
                  <c:v>0.61758899108589516</c:v>
                </c:pt>
                <c:pt idx="2">
                  <c:v>0.61758899108589516</c:v>
                </c:pt>
                <c:pt idx="3">
                  <c:v>0.61758899108589516</c:v>
                </c:pt>
                <c:pt idx="4">
                  <c:v>0.61758899108589516</c:v>
                </c:pt>
                <c:pt idx="5">
                  <c:v>0.61758899108589516</c:v>
                </c:pt>
                <c:pt idx="6">
                  <c:v>0.61758899108589516</c:v>
                </c:pt>
                <c:pt idx="7">
                  <c:v>0.61758899108589516</c:v>
                </c:pt>
                <c:pt idx="8">
                  <c:v>0.61758899108589516</c:v>
                </c:pt>
                <c:pt idx="9">
                  <c:v>0.61758899108589516</c:v>
                </c:pt>
                <c:pt idx="10">
                  <c:v>0.61758899108589516</c:v>
                </c:pt>
                <c:pt idx="11">
                  <c:v>0.61758899108589516</c:v>
                </c:pt>
              </c:numCache>
            </c:numRef>
          </c:val>
          <c:smooth val="0"/>
          <c:extLst>
            <c:ext xmlns:c16="http://schemas.microsoft.com/office/drawing/2014/chart" uri="{C3380CC4-5D6E-409C-BE32-E72D297353CC}">
              <c16:uniqueId val="{00000003-9553-4FB9-B36D-CC9BA694AFC0}"/>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 phs'!$K$105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phs'!$N$196:$N$201</c:f>
                <c:numCache>
                  <c:formatCode>General</c:formatCode>
                  <c:ptCount val="6"/>
                  <c:pt idx="0">
                    <c:v>3.8217700060147408E-2</c:v>
                  </c:pt>
                  <c:pt idx="1">
                    <c:v>4.9924072099004575E-2</c:v>
                  </c:pt>
                  <c:pt idx="2">
                    <c:v>7.6216909885500547E-2</c:v>
                  </c:pt>
                  <c:pt idx="3">
                    <c:v>1.0306637538481454E-2</c:v>
                  </c:pt>
                  <c:pt idx="4">
                    <c:v>4.1968842475737879E-2</c:v>
                  </c:pt>
                  <c:pt idx="5">
                    <c:v>3.8924365627964252E-2</c:v>
                  </c:pt>
                </c:numCache>
              </c:numRef>
            </c:plus>
            <c:minus>
              <c:numRef>
                <c:f>'Gra phs'!$N$196:$N$201</c:f>
                <c:numCache>
                  <c:formatCode>General</c:formatCode>
                  <c:ptCount val="6"/>
                  <c:pt idx="0">
                    <c:v>3.8217700060147408E-2</c:v>
                  </c:pt>
                  <c:pt idx="1">
                    <c:v>4.9924072099004575E-2</c:v>
                  </c:pt>
                  <c:pt idx="2">
                    <c:v>7.6216909885500547E-2</c:v>
                  </c:pt>
                  <c:pt idx="3">
                    <c:v>1.0306637538481454E-2</c:v>
                  </c:pt>
                  <c:pt idx="4">
                    <c:v>4.1968842475737879E-2</c:v>
                  </c:pt>
                  <c:pt idx="5">
                    <c:v>3.8924365627964252E-2</c:v>
                  </c:pt>
                </c:numCache>
              </c:numRef>
            </c:minus>
            <c:spPr>
              <a:noFill/>
              <a:ln w="9525" cap="flat" cmpd="sng" algn="ctr">
                <a:solidFill>
                  <a:srgbClr val="BD1622"/>
                </a:solidFill>
                <a:round/>
              </a:ln>
              <a:effectLst/>
            </c:spPr>
          </c:errBars>
          <c:cat>
            <c:strRef>
              <c:f>'Gra phs'!$I$196:$I$201</c:f>
              <c:strCache>
                <c:ptCount val="6"/>
                <c:pt idx="0">
                  <c:v>Other</c:v>
                </c:pt>
                <c:pt idx="1">
                  <c:v>Asian</c:v>
                </c:pt>
                <c:pt idx="2">
                  <c:v>Black</c:v>
                </c:pt>
                <c:pt idx="3">
                  <c:v>White British</c:v>
                </c:pt>
                <c:pt idx="4">
                  <c:v>Mixed</c:v>
                </c:pt>
                <c:pt idx="5">
                  <c:v>White Other</c:v>
                </c:pt>
              </c:strCache>
            </c:strRef>
          </c:cat>
          <c:val>
            <c:numRef>
              <c:f>'Gra phs'!$K$196:$K$201</c:f>
              <c:numCache>
                <c:formatCode>General</c:formatCode>
                <c:ptCount val="6"/>
                <c:pt idx="0" formatCode="0.0%">
                  <c:v>0.35117945461204969</c:v>
                </c:pt>
                <c:pt idx="3" formatCode="0.0%">
                  <c:v>0.49304349970827632</c:v>
                </c:pt>
                <c:pt idx="5" formatCode="0.0%">
                  <c:v>0.50273321715046271</c:v>
                </c:pt>
              </c:numCache>
            </c:numRef>
          </c:val>
          <c:extLst>
            <c:ext xmlns:c16="http://schemas.microsoft.com/office/drawing/2014/chart" uri="{C3380CC4-5D6E-409C-BE32-E72D297353CC}">
              <c16:uniqueId val="{00000000-D2F3-4B28-91AE-E8B49317E077}"/>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phs'!$J$105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phs'!$I$196:$I$201</c:f>
              <c:strCache>
                <c:ptCount val="6"/>
                <c:pt idx="0">
                  <c:v>Other</c:v>
                </c:pt>
                <c:pt idx="1">
                  <c:v>Asian</c:v>
                </c:pt>
                <c:pt idx="2">
                  <c:v>Black</c:v>
                </c:pt>
                <c:pt idx="3">
                  <c:v>White British</c:v>
                </c:pt>
                <c:pt idx="4">
                  <c:v>Mixed</c:v>
                </c:pt>
                <c:pt idx="5">
                  <c:v>White Other</c:v>
                </c:pt>
              </c:strCache>
            </c:strRef>
          </c:cat>
          <c:val>
            <c:numRef>
              <c:f>'Gra phs'!$J$196:$J$201</c:f>
              <c:numCache>
                <c:formatCode>0.0%</c:formatCode>
                <c:ptCount val="6"/>
                <c:pt idx="0">
                  <c:v>0.38541827422578118</c:v>
                </c:pt>
                <c:pt idx="1">
                  <c:v>0.39679819234491365</c:v>
                </c:pt>
                <c:pt idx="2">
                  <c:v>0.40436223066796884</c:v>
                </c:pt>
                <c:pt idx="3">
                  <c:v>0.4631582554664776</c:v>
                </c:pt>
                <c:pt idx="4">
                  <c:v>0.46417171898801801</c:v>
                </c:pt>
                <c:pt idx="5">
                  <c:v>0.46969316561253616</c:v>
                </c:pt>
              </c:numCache>
            </c:numRef>
          </c:val>
          <c:smooth val="0"/>
          <c:extLst>
            <c:ext xmlns:c16="http://schemas.microsoft.com/office/drawing/2014/chart" uri="{C3380CC4-5D6E-409C-BE32-E72D297353CC}">
              <c16:uniqueId val="{00000001-D2F3-4B28-91AE-E8B49317E077}"/>
            </c:ext>
          </c:extLst>
        </c:ser>
        <c:ser>
          <c:idx val="2"/>
          <c:order val="2"/>
          <c:tx>
            <c:strRef>
              <c:f>'Gra phs'!$L$105</c:f>
              <c:strCache>
                <c:ptCount val="1"/>
                <c:pt idx="0">
                  <c:v>All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phs'!$I$196:$I$201</c:f>
              <c:strCache>
                <c:ptCount val="6"/>
                <c:pt idx="0">
                  <c:v>Other</c:v>
                </c:pt>
                <c:pt idx="1">
                  <c:v>Asian</c:v>
                </c:pt>
                <c:pt idx="2">
                  <c:v>Black</c:v>
                </c:pt>
                <c:pt idx="3">
                  <c:v>White British</c:v>
                </c:pt>
                <c:pt idx="4">
                  <c:v>Mixed</c:v>
                </c:pt>
                <c:pt idx="5">
                  <c:v>White Other</c:v>
                </c:pt>
              </c:strCache>
            </c:strRef>
          </c:cat>
          <c:val>
            <c:numRef>
              <c:f>'Gra phs'!$L$196:$L$201</c:f>
              <c:numCache>
                <c:formatCode>0.0%</c:formatCode>
                <c:ptCount val="6"/>
                <c:pt idx="0">
                  <c:v>0.48533628349728836</c:v>
                </c:pt>
                <c:pt idx="1">
                  <c:v>0.48533628349728836</c:v>
                </c:pt>
                <c:pt idx="2">
                  <c:v>0.48533628349728836</c:v>
                </c:pt>
                <c:pt idx="3">
                  <c:v>0.48533628349728836</c:v>
                </c:pt>
                <c:pt idx="4">
                  <c:v>0.48533628349728836</c:v>
                </c:pt>
                <c:pt idx="5">
                  <c:v>0.48533628349728836</c:v>
                </c:pt>
              </c:numCache>
            </c:numRef>
          </c:val>
          <c:smooth val="0"/>
          <c:extLst>
            <c:ext xmlns:c16="http://schemas.microsoft.com/office/drawing/2014/chart" uri="{C3380CC4-5D6E-409C-BE32-E72D297353CC}">
              <c16:uniqueId val="{00000003-D2F3-4B28-91AE-E8B49317E077}"/>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phs'!$C$222</c:f>
          <c:strCache>
            <c:ptCount val="1"/>
            <c:pt idx="0">
              <c:v>At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rgbClr val="484043"/>
              </a:solidFill>
              <a:latin typeface="+mn-lt"/>
              <a:ea typeface="+mn-ea"/>
              <a:cs typeface="+mn-cs"/>
            </a:defRPr>
          </a:pPr>
          <a:endParaRPr lang="en-US"/>
        </a:p>
      </c:txPr>
    </c:title>
    <c:autoTitleDeleted val="0"/>
    <c:plotArea>
      <c:layout>
        <c:manualLayout>
          <c:layoutTarget val="inner"/>
          <c:xMode val="edge"/>
          <c:yMode val="edge"/>
          <c:x val="0.12437242798353909"/>
          <c:y val="3.9606896545897413E-2"/>
          <c:w val="0.85167352537722907"/>
          <c:h val="0.71346697003312742"/>
        </c:manualLayout>
      </c:layout>
      <c:barChart>
        <c:barDir val="col"/>
        <c:grouping val="clustered"/>
        <c:varyColors val="0"/>
        <c:ser>
          <c:idx val="1"/>
          <c:order val="1"/>
          <c:tx>
            <c:strRef>
              <c:f>'Gra phs'!$K$105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phs'!$N$225:$N$230</c:f>
                <c:numCache>
                  <c:formatCode>General</c:formatCode>
                  <c:ptCount val="6"/>
                  <c:pt idx="0">
                    <c:v>3.7134225111985948E-2</c:v>
                  </c:pt>
                  <c:pt idx="1">
                    <c:v>1.0202342728275473E-2</c:v>
                  </c:pt>
                  <c:pt idx="2">
                    <c:v>4.8751383696495801E-2</c:v>
                  </c:pt>
                  <c:pt idx="3">
                    <c:v>7.4884139074642822E-2</c:v>
                  </c:pt>
                  <c:pt idx="4">
                    <c:v>3.8213109113317267E-2</c:v>
                  </c:pt>
                  <c:pt idx="5">
                    <c:v>4.2086765595993093E-2</c:v>
                  </c:pt>
                </c:numCache>
              </c:numRef>
            </c:plus>
            <c:minus>
              <c:numRef>
                <c:f>'Gra phs'!$N$225:$N$230</c:f>
                <c:numCache>
                  <c:formatCode>General</c:formatCode>
                  <c:ptCount val="6"/>
                  <c:pt idx="0">
                    <c:v>3.7134225111985948E-2</c:v>
                  </c:pt>
                  <c:pt idx="1">
                    <c:v>1.0202342728275473E-2</c:v>
                  </c:pt>
                  <c:pt idx="2">
                    <c:v>4.8751383696495801E-2</c:v>
                  </c:pt>
                  <c:pt idx="3">
                    <c:v>7.4884139074642822E-2</c:v>
                  </c:pt>
                  <c:pt idx="4">
                    <c:v>3.8213109113317267E-2</c:v>
                  </c:pt>
                  <c:pt idx="5">
                    <c:v>4.2086765595993093E-2</c:v>
                  </c:pt>
                </c:numCache>
              </c:numRef>
            </c:minus>
            <c:spPr>
              <a:noFill/>
              <a:ln w="9525" cap="flat" cmpd="sng" algn="ctr">
                <a:solidFill>
                  <a:srgbClr val="BD1622"/>
                </a:solidFill>
                <a:round/>
              </a:ln>
              <a:effectLst/>
            </c:spPr>
          </c:errBars>
          <c:cat>
            <c:strRef>
              <c:f>'Gra phs'!$I$225:$I$230</c:f>
              <c:strCache>
                <c:ptCount val="6"/>
                <c:pt idx="0">
                  <c:v>Other</c:v>
                </c:pt>
                <c:pt idx="1">
                  <c:v>White British</c:v>
                </c:pt>
                <c:pt idx="2">
                  <c:v>Asian</c:v>
                </c:pt>
                <c:pt idx="3">
                  <c:v>Black</c:v>
                </c:pt>
                <c:pt idx="4">
                  <c:v>White Other</c:v>
                </c:pt>
                <c:pt idx="5">
                  <c:v>Mixed</c:v>
                </c:pt>
              </c:strCache>
            </c:strRef>
          </c:cat>
          <c:val>
            <c:numRef>
              <c:f>'Gra phs'!$K$225:$K$230</c:f>
              <c:numCache>
                <c:formatCode>0.0%</c:formatCode>
                <c:ptCount val="6"/>
                <c:pt idx="0">
                  <c:v>0.3132282281717953</c:v>
                </c:pt>
                <c:pt idx="1">
                  <c:v>0.42871596730434502</c:v>
                </c:pt>
                <c:pt idx="4">
                  <c:v>0.40481534702242211</c:v>
                </c:pt>
              </c:numCache>
            </c:numRef>
          </c:val>
          <c:extLst>
            <c:ext xmlns:c16="http://schemas.microsoft.com/office/drawing/2014/chart" uri="{C3380CC4-5D6E-409C-BE32-E72D297353CC}">
              <c16:uniqueId val="{00000000-FC6E-489E-8608-75858724646A}"/>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phs'!$J$105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phs'!$I$225:$I$230</c:f>
              <c:strCache>
                <c:ptCount val="6"/>
                <c:pt idx="0">
                  <c:v>Other</c:v>
                </c:pt>
                <c:pt idx="1">
                  <c:v>White British</c:v>
                </c:pt>
                <c:pt idx="2">
                  <c:v>Asian</c:v>
                </c:pt>
                <c:pt idx="3">
                  <c:v>Black</c:v>
                </c:pt>
                <c:pt idx="4">
                  <c:v>White Other</c:v>
                </c:pt>
                <c:pt idx="5">
                  <c:v>Mixed</c:v>
                </c:pt>
              </c:strCache>
            </c:strRef>
          </c:cat>
          <c:val>
            <c:numRef>
              <c:f>'Gra phs'!$J$225:$J$230</c:f>
              <c:numCache>
                <c:formatCode>0.0%</c:formatCode>
                <c:ptCount val="6"/>
                <c:pt idx="0">
                  <c:v>0.36647424095941056</c:v>
                </c:pt>
                <c:pt idx="1">
                  <c:v>0.39688225510140146</c:v>
                </c:pt>
                <c:pt idx="2">
                  <c:v>0.40088012853675326</c:v>
                </c:pt>
                <c:pt idx="3">
                  <c:v>0.41353738097081466</c:v>
                </c:pt>
                <c:pt idx="4">
                  <c:v>0.41544814517549794</c:v>
                </c:pt>
                <c:pt idx="5">
                  <c:v>0.42140229472943008</c:v>
                </c:pt>
              </c:numCache>
            </c:numRef>
          </c:val>
          <c:smooth val="0"/>
          <c:extLst>
            <c:ext xmlns:c16="http://schemas.microsoft.com/office/drawing/2014/chart" uri="{C3380CC4-5D6E-409C-BE32-E72D297353CC}">
              <c16:uniqueId val="{00000001-FC6E-489E-8608-75858724646A}"/>
            </c:ext>
          </c:extLst>
        </c:ser>
        <c:ser>
          <c:idx val="2"/>
          <c:order val="2"/>
          <c:tx>
            <c:strRef>
              <c:f>'Gra phs'!$L$105</c:f>
              <c:strCache>
                <c:ptCount val="1"/>
                <c:pt idx="0">
                  <c:v>All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phs'!$I$225:$I$230</c:f>
              <c:strCache>
                <c:ptCount val="6"/>
                <c:pt idx="0">
                  <c:v>Other</c:v>
                </c:pt>
                <c:pt idx="1">
                  <c:v>White British</c:v>
                </c:pt>
                <c:pt idx="2">
                  <c:v>Asian</c:v>
                </c:pt>
                <c:pt idx="3">
                  <c:v>Black</c:v>
                </c:pt>
                <c:pt idx="4">
                  <c:v>White Other</c:v>
                </c:pt>
                <c:pt idx="5">
                  <c:v>Mixed</c:v>
                </c:pt>
              </c:strCache>
            </c:strRef>
          </c:cat>
          <c:val>
            <c:numRef>
              <c:f>'Gra phs'!$L$225:$L$230</c:f>
              <c:numCache>
                <c:formatCode>0.0%</c:formatCode>
                <c:ptCount val="6"/>
                <c:pt idx="0">
                  <c:v>0.42574703025104849</c:v>
                </c:pt>
                <c:pt idx="1">
                  <c:v>0.42574703025104849</c:v>
                </c:pt>
                <c:pt idx="2">
                  <c:v>0.42574703025104849</c:v>
                </c:pt>
                <c:pt idx="3">
                  <c:v>0.42574703025104849</c:v>
                </c:pt>
                <c:pt idx="4">
                  <c:v>0.42574703025104849</c:v>
                </c:pt>
                <c:pt idx="5">
                  <c:v>0.42574703025104849</c:v>
                </c:pt>
              </c:numCache>
            </c:numRef>
          </c:val>
          <c:smooth val="0"/>
          <c:extLst>
            <c:ext xmlns:c16="http://schemas.microsoft.com/office/drawing/2014/chart" uri="{C3380CC4-5D6E-409C-BE32-E72D297353CC}">
              <c16:uniqueId val="{00000003-FC6E-489E-8608-75858724646A}"/>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phs'!$C$251</c:f>
          <c:strCache>
            <c:ptCount val="1"/>
            <c:pt idx="0">
              <c:v>Outside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rgbClr val="484043"/>
              </a:solidFill>
              <a:latin typeface="+mn-lt"/>
              <a:ea typeface="+mn-ea"/>
              <a:cs typeface="+mn-cs"/>
            </a:defRPr>
          </a:pPr>
          <a:endParaRPr lang="en-US"/>
        </a:p>
      </c:txPr>
    </c:title>
    <c:autoTitleDeleted val="0"/>
    <c:plotArea>
      <c:layout>
        <c:manualLayout>
          <c:layoutTarget val="inner"/>
          <c:xMode val="edge"/>
          <c:yMode val="edge"/>
          <c:x val="2.3954046639231823E-2"/>
          <c:y val="2.950726043357297E-2"/>
          <c:w val="0.95209190672153632"/>
          <c:h val="0.72714676408639023"/>
        </c:manualLayout>
      </c:layout>
      <c:barChart>
        <c:barDir val="col"/>
        <c:grouping val="clustered"/>
        <c:varyColors val="0"/>
        <c:ser>
          <c:idx val="1"/>
          <c:order val="1"/>
          <c:tx>
            <c:strRef>
              <c:f>'Gra phs'!$K$105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phs'!$N$254:$N$259</c:f>
                <c:numCache>
                  <c:formatCode>General</c:formatCode>
                  <c:ptCount val="6"/>
                  <c:pt idx="0">
                    <c:v>7.4812404904892132E-2</c:v>
                  </c:pt>
                  <c:pt idx="1">
                    <c:v>3.9713557876173755E-2</c:v>
                  </c:pt>
                  <c:pt idx="2">
                    <c:v>5.1028267442453264E-2</c:v>
                  </c:pt>
                  <c:pt idx="3">
                    <c:v>4.1466156350896587E-2</c:v>
                  </c:pt>
                  <c:pt idx="4">
                    <c:v>1.0060741694082614E-2</c:v>
                  </c:pt>
                  <c:pt idx="5">
                    <c:v>3.8000367880501956E-2</c:v>
                  </c:pt>
                </c:numCache>
              </c:numRef>
            </c:plus>
            <c:minus>
              <c:numRef>
                <c:f>'Gra phs'!$N$254:$N$259</c:f>
                <c:numCache>
                  <c:formatCode>General</c:formatCode>
                  <c:ptCount val="6"/>
                  <c:pt idx="0">
                    <c:v>7.4812404904892132E-2</c:v>
                  </c:pt>
                  <c:pt idx="1">
                    <c:v>3.9713557876173755E-2</c:v>
                  </c:pt>
                  <c:pt idx="2">
                    <c:v>5.1028267442453264E-2</c:v>
                  </c:pt>
                  <c:pt idx="3">
                    <c:v>4.1466156350896587E-2</c:v>
                  </c:pt>
                  <c:pt idx="4">
                    <c:v>1.0060741694082614E-2</c:v>
                  </c:pt>
                  <c:pt idx="5">
                    <c:v>3.8000367880501956E-2</c:v>
                  </c:pt>
                </c:numCache>
              </c:numRef>
            </c:minus>
            <c:spPr>
              <a:noFill/>
              <a:ln w="9525" cap="flat" cmpd="sng" algn="ctr">
                <a:solidFill>
                  <a:srgbClr val="BD1622"/>
                </a:solidFill>
                <a:round/>
              </a:ln>
              <a:effectLst/>
            </c:spPr>
          </c:errBars>
          <c:cat>
            <c:strRef>
              <c:f>'Gra phs'!$I$254:$I$259</c:f>
              <c:strCache>
                <c:ptCount val="6"/>
                <c:pt idx="0">
                  <c:v>Black</c:v>
                </c:pt>
                <c:pt idx="1">
                  <c:v>Other</c:v>
                </c:pt>
                <c:pt idx="2">
                  <c:v>Asian</c:v>
                </c:pt>
                <c:pt idx="3">
                  <c:v>Mixed</c:v>
                </c:pt>
                <c:pt idx="4">
                  <c:v>White British</c:v>
                </c:pt>
                <c:pt idx="5">
                  <c:v>White Other</c:v>
                </c:pt>
              </c:strCache>
            </c:strRef>
          </c:cat>
          <c:val>
            <c:numRef>
              <c:f>'Gra phs'!$K$254:$K$259</c:f>
              <c:numCache>
                <c:formatCode>0.0%</c:formatCode>
                <c:ptCount val="6"/>
                <c:pt idx="1">
                  <c:v>0.43705559558416301</c:v>
                </c:pt>
                <c:pt idx="4">
                  <c:v>0.60877874037385205</c:v>
                </c:pt>
                <c:pt idx="5">
                  <c:v>0.60832999010511812</c:v>
                </c:pt>
              </c:numCache>
            </c:numRef>
          </c:val>
          <c:extLst>
            <c:ext xmlns:c16="http://schemas.microsoft.com/office/drawing/2014/chart" uri="{C3380CC4-5D6E-409C-BE32-E72D297353CC}">
              <c16:uniqueId val="{00000000-C966-4296-A1BD-B8AC80EBC05A}"/>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phs'!$J$105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phs'!$I$254:$I$259</c:f>
              <c:strCache>
                <c:ptCount val="6"/>
                <c:pt idx="0">
                  <c:v>Black</c:v>
                </c:pt>
                <c:pt idx="1">
                  <c:v>Other</c:v>
                </c:pt>
                <c:pt idx="2">
                  <c:v>Asian</c:v>
                </c:pt>
                <c:pt idx="3">
                  <c:v>Mixed</c:v>
                </c:pt>
                <c:pt idx="4">
                  <c:v>White British</c:v>
                </c:pt>
                <c:pt idx="5">
                  <c:v>White Other</c:v>
                </c:pt>
              </c:strCache>
            </c:strRef>
          </c:cat>
          <c:val>
            <c:numRef>
              <c:f>'Gra phs'!$J$254:$J$259</c:f>
              <c:numCache>
                <c:formatCode>0.0%</c:formatCode>
                <c:ptCount val="6"/>
                <c:pt idx="0">
                  <c:v>0.45086832487089651</c:v>
                </c:pt>
                <c:pt idx="1">
                  <c:v>0.45477134837281491</c:v>
                </c:pt>
                <c:pt idx="2">
                  <c:v>0.47452765484331794</c:v>
                </c:pt>
                <c:pt idx="3">
                  <c:v>0.56357810580073453</c:v>
                </c:pt>
                <c:pt idx="4">
                  <c:v>0.57078009522935802</c:v>
                </c:pt>
                <c:pt idx="5">
                  <c:v>0.57153136324297826</c:v>
                </c:pt>
              </c:numCache>
            </c:numRef>
          </c:val>
          <c:smooth val="0"/>
          <c:extLst>
            <c:ext xmlns:c16="http://schemas.microsoft.com/office/drawing/2014/chart" uri="{C3380CC4-5D6E-409C-BE32-E72D297353CC}">
              <c16:uniqueId val="{00000001-C966-4296-A1BD-B8AC80EBC05A}"/>
            </c:ext>
          </c:extLst>
        </c:ser>
        <c:ser>
          <c:idx val="2"/>
          <c:order val="2"/>
          <c:tx>
            <c:strRef>
              <c:f>'Gra phs'!$L$105</c:f>
              <c:strCache>
                <c:ptCount val="1"/>
                <c:pt idx="0">
                  <c:v>All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phs'!$I$254:$I$259</c:f>
              <c:strCache>
                <c:ptCount val="6"/>
                <c:pt idx="0">
                  <c:v>Black</c:v>
                </c:pt>
                <c:pt idx="1">
                  <c:v>Other</c:v>
                </c:pt>
                <c:pt idx="2">
                  <c:v>Asian</c:v>
                </c:pt>
                <c:pt idx="3">
                  <c:v>Mixed</c:v>
                </c:pt>
                <c:pt idx="4">
                  <c:v>White British</c:v>
                </c:pt>
                <c:pt idx="5">
                  <c:v>White Other</c:v>
                </c:pt>
              </c:strCache>
            </c:strRef>
          </c:cat>
          <c:val>
            <c:numRef>
              <c:f>'Gra phs'!$L$254:$L$259</c:f>
              <c:numCache>
                <c:formatCode>0.0%</c:formatCode>
                <c:ptCount val="6"/>
                <c:pt idx="0">
                  <c:v>0.59688620320277774</c:v>
                </c:pt>
                <c:pt idx="1">
                  <c:v>0.59688620320277774</c:v>
                </c:pt>
                <c:pt idx="2">
                  <c:v>0.59688620320277774</c:v>
                </c:pt>
                <c:pt idx="3">
                  <c:v>0.59688620320277774</c:v>
                </c:pt>
                <c:pt idx="4">
                  <c:v>0.59688620320277774</c:v>
                </c:pt>
                <c:pt idx="5">
                  <c:v>0.59688620320277774</c:v>
                </c:pt>
              </c:numCache>
            </c:numRef>
          </c:val>
          <c:smooth val="0"/>
          <c:extLst>
            <c:ext xmlns:c16="http://schemas.microsoft.com/office/drawing/2014/chart" uri="{C3380CC4-5D6E-409C-BE32-E72D297353CC}">
              <c16:uniqueId val="{00000003-C966-4296-A1BD-B8AC80EBC05A}"/>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 phs'!$K$105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phs'!$N$289:$N$295</c:f>
                <c:numCache>
                  <c:formatCode>General</c:formatCode>
                  <c:ptCount val="7"/>
                  <c:pt idx="0">
                    <c:v>3.9362262453465482E-2</c:v>
                  </c:pt>
                  <c:pt idx="1">
                    <c:v>2.5732095598285043E-2</c:v>
                  </c:pt>
                  <c:pt idx="2">
                    <c:v>2.6208909544018534E-2</c:v>
                  </c:pt>
                  <c:pt idx="3">
                    <c:v>2.3700188546860346E-2</c:v>
                  </c:pt>
                  <c:pt idx="4">
                    <c:v>2.5674793249366428E-2</c:v>
                  </c:pt>
                  <c:pt idx="5">
                    <c:v>2.6032014038570094E-2</c:v>
                  </c:pt>
                  <c:pt idx="6">
                    <c:v>3.750437855919804E-2</c:v>
                  </c:pt>
                </c:numCache>
              </c:numRef>
            </c:plus>
            <c:minus>
              <c:numRef>
                <c:f>'Gra phs'!$N$289:$N$295</c:f>
                <c:numCache>
                  <c:formatCode>General</c:formatCode>
                  <c:ptCount val="7"/>
                  <c:pt idx="0">
                    <c:v>3.9362262453465482E-2</c:v>
                  </c:pt>
                  <c:pt idx="1">
                    <c:v>2.5732095598285043E-2</c:v>
                  </c:pt>
                  <c:pt idx="2">
                    <c:v>2.6208909544018534E-2</c:v>
                  </c:pt>
                  <c:pt idx="3">
                    <c:v>2.3700188546860346E-2</c:v>
                  </c:pt>
                  <c:pt idx="4">
                    <c:v>2.5674793249366428E-2</c:v>
                  </c:pt>
                  <c:pt idx="5">
                    <c:v>2.6032014038570094E-2</c:v>
                  </c:pt>
                  <c:pt idx="6">
                    <c:v>3.750437855919804E-2</c:v>
                  </c:pt>
                </c:numCache>
              </c:numRef>
            </c:minus>
            <c:spPr>
              <a:noFill/>
              <a:ln w="9525" cap="flat" cmpd="sng" algn="ctr">
                <a:solidFill>
                  <a:srgbClr val="BD1622"/>
                </a:solidFill>
                <a:round/>
              </a:ln>
              <a:effectLst/>
            </c:spPr>
          </c:errBars>
          <c:cat>
            <c:strRef>
              <c:f>'Gra phs'!$I$289:$I$295</c:f>
              <c:strCache>
                <c:ptCount val="7"/>
                <c:pt idx="0">
                  <c:v>Low FAS</c:v>
                </c:pt>
                <c:pt idx="1">
                  <c:v>Girl</c:v>
                </c:pt>
                <c:pt idx="2">
                  <c:v>Extra help</c:v>
                </c:pt>
                <c:pt idx="3">
                  <c:v>Medium FAS</c:v>
                </c:pt>
                <c:pt idx="4">
                  <c:v>Boy</c:v>
                </c:pt>
                <c:pt idx="5">
                  <c:v>No extra help</c:v>
                </c:pt>
                <c:pt idx="6">
                  <c:v>High FAS</c:v>
                </c:pt>
              </c:strCache>
            </c:strRef>
          </c:cat>
          <c:val>
            <c:numRef>
              <c:f>'Gra phs'!$K$289:$K$295</c:f>
              <c:numCache>
                <c:formatCode>0.0%</c:formatCode>
                <c:ptCount val="7"/>
                <c:pt idx="0">
                  <c:v>0.37334118081941631</c:v>
                </c:pt>
                <c:pt idx="1">
                  <c:v>0.42470016262603538</c:v>
                </c:pt>
                <c:pt idx="2">
                  <c:v>0.42610054436743311</c:v>
                </c:pt>
                <c:pt idx="3">
                  <c:v>0.43263855358954284</c:v>
                </c:pt>
                <c:pt idx="4">
                  <c:v>0.46148400547743007</c:v>
                </c:pt>
                <c:pt idx="5">
                  <c:v>0.47512024527424412</c:v>
                </c:pt>
                <c:pt idx="6">
                  <c:v>0.58162067677793028</c:v>
                </c:pt>
              </c:numCache>
            </c:numRef>
          </c:val>
          <c:extLst>
            <c:ext xmlns:c16="http://schemas.microsoft.com/office/drawing/2014/chart" uri="{C3380CC4-5D6E-409C-BE32-E72D297353CC}">
              <c16:uniqueId val="{00000000-9FA5-4691-A8FA-761E2D758265}"/>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phs'!$J$105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phs'!$I$289:$I$295</c:f>
              <c:strCache>
                <c:ptCount val="7"/>
                <c:pt idx="0">
                  <c:v>Low FAS</c:v>
                </c:pt>
                <c:pt idx="1">
                  <c:v>Girl</c:v>
                </c:pt>
                <c:pt idx="2">
                  <c:v>Extra help</c:v>
                </c:pt>
                <c:pt idx="3">
                  <c:v>Medium FAS</c:v>
                </c:pt>
                <c:pt idx="4">
                  <c:v>Boy</c:v>
                </c:pt>
                <c:pt idx="5">
                  <c:v>No extra help</c:v>
                </c:pt>
                <c:pt idx="6">
                  <c:v>High FAS</c:v>
                </c:pt>
              </c:strCache>
            </c:strRef>
          </c:cat>
          <c:val>
            <c:numRef>
              <c:f>'Gra phs'!$J$289:$J$295</c:f>
              <c:numCache>
                <c:formatCode>0.0%</c:formatCode>
                <c:ptCount val="7"/>
                <c:pt idx="0">
                  <c:v>0.33257603099350336</c:v>
                </c:pt>
                <c:pt idx="1">
                  <c:v>0.36911508367792295</c:v>
                </c:pt>
                <c:pt idx="2">
                  <c:v>0.39265365948533715</c:v>
                </c:pt>
                <c:pt idx="3">
                  <c:v>0.3978685477804797</c:v>
                </c:pt>
                <c:pt idx="4">
                  <c:v>0.43564837554972663</c:v>
                </c:pt>
                <c:pt idx="5">
                  <c:v>0.41068078057988683</c:v>
                </c:pt>
                <c:pt idx="6">
                  <c:v>0.49399219799248578</c:v>
                </c:pt>
              </c:numCache>
            </c:numRef>
          </c:val>
          <c:smooth val="0"/>
          <c:extLst>
            <c:ext xmlns:c16="http://schemas.microsoft.com/office/drawing/2014/chart" uri="{C3380CC4-5D6E-409C-BE32-E72D297353CC}">
              <c16:uniqueId val="{00000001-9FA5-4691-A8FA-761E2D758265}"/>
            </c:ext>
          </c:extLst>
        </c:ser>
        <c:ser>
          <c:idx val="2"/>
          <c:order val="2"/>
          <c:tx>
            <c:strRef>
              <c:f>'Gra phs'!$L$288</c:f>
              <c:strCache>
                <c:ptCount val="1"/>
                <c:pt idx="0">
                  <c:v>Year 3-4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phs'!$I$289:$I$295</c:f>
              <c:strCache>
                <c:ptCount val="7"/>
                <c:pt idx="0">
                  <c:v>Low FAS</c:v>
                </c:pt>
                <c:pt idx="1">
                  <c:v>Girl</c:v>
                </c:pt>
                <c:pt idx="2">
                  <c:v>Extra help</c:v>
                </c:pt>
                <c:pt idx="3">
                  <c:v>Medium FAS</c:v>
                </c:pt>
                <c:pt idx="4">
                  <c:v>Boy</c:v>
                </c:pt>
                <c:pt idx="5">
                  <c:v>No extra help</c:v>
                </c:pt>
                <c:pt idx="6">
                  <c:v>High FAS</c:v>
                </c:pt>
              </c:strCache>
            </c:strRef>
          </c:cat>
          <c:val>
            <c:numRef>
              <c:f>'Gra phs'!$L$289:$L$295</c:f>
              <c:numCache>
                <c:formatCode>0.0%</c:formatCode>
                <c:ptCount val="7"/>
                <c:pt idx="0">
                  <c:v>0.44530030941765258</c:v>
                </c:pt>
                <c:pt idx="1">
                  <c:v>0.44530030941765258</c:v>
                </c:pt>
                <c:pt idx="2">
                  <c:v>0.44530030941765258</c:v>
                </c:pt>
                <c:pt idx="3">
                  <c:v>0.44530030941765258</c:v>
                </c:pt>
                <c:pt idx="4">
                  <c:v>0.44530030941765258</c:v>
                </c:pt>
                <c:pt idx="5">
                  <c:v>0.44530030941765258</c:v>
                </c:pt>
                <c:pt idx="6">
                  <c:v>0.44530030941765258</c:v>
                </c:pt>
              </c:numCache>
            </c:numRef>
          </c:val>
          <c:smooth val="0"/>
          <c:extLst>
            <c:ext xmlns:c16="http://schemas.microsoft.com/office/drawing/2014/chart" uri="{C3380CC4-5D6E-409C-BE32-E72D297353CC}">
              <c16:uniqueId val="{00000003-9FA5-4691-A8FA-761E2D758265}"/>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phs'!$A$299</c:f>
          <c:strCache>
            <c:ptCount val="1"/>
            <c:pt idx="0">
              <c:v>At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51960784313725"/>
          <c:y val="4.0067521367521369E-2"/>
          <c:w val="0.85865359477124181"/>
          <c:h val="0.71827564102564112"/>
        </c:manualLayout>
      </c:layout>
      <c:barChart>
        <c:barDir val="col"/>
        <c:grouping val="clustered"/>
        <c:varyColors val="0"/>
        <c:ser>
          <c:idx val="1"/>
          <c:order val="1"/>
          <c:tx>
            <c:strRef>
              <c:f>'Gra phs'!$K$301</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phs'!$N$302:$N$308</c:f>
                <c:numCache>
                  <c:formatCode>General</c:formatCode>
                  <c:ptCount val="7"/>
                  <c:pt idx="0">
                    <c:v>3.8531384634584727E-2</c:v>
                  </c:pt>
                  <c:pt idx="1">
                    <c:v>2.3003227154061338E-2</c:v>
                  </c:pt>
                  <c:pt idx="2">
                    <c:v>2.5661103992830458E-2</c:v>
                  </c:pt>
                  <c:pt idx="3">
                    <c:v>2.5347877437619772E-2</c:v>
                  </c:pt>
                  <c:pt idx="4">
                    <c:v>2.5173501581615951E-2</c:v>
                  </c:pt>
                  <c:pt idx="5">
                    <c:v>2.5574343711088056E-2</c:v>
                  </c:pt>
                  <c:pt idx="6">
                    <c:v>3.7981427854893772E-2</c:v>
                  </c:pt>
                </c:numCache>
              </c:numRef>
            </c:plus>
            <c:minus>
              <c:numRef>
                <c:f>'Gra phs'!$N$302:$N$308</c:f>
                <c:numCache>
                  <c:formatCode>General</c:formatCode>
                  <c:ptCount val="7"/>
                  <c:pt idx="0">
                    <c:v>3.8531384634584727E-2</c:v>
                  </c:pt>
                  <c:pt idx="1">
                    <c:v>2.3003227154061338E-2</c:v>
                  </c:pt>
                  <c:pt idx="2">
                    <c:v>2.5661103992830458E-2</c:v>
                  </c:pt>
                  <c:pt idx="3">
                    <c:v>2.5347877437619772E-2</c:v>
                  </c:pt>
                  <c:pt idx="4">
                    <c:v>2.5173501581615951E-2</c:v>
                  </c:pt>
                  <c:pt idx="5">
                    <c:v>2.5574343711088056E-2</c:v>
                  </c:pt>
                  <c:pt idx="6">
                    <c:v>3.7981427854893772E-2</c:v>
                  </c:pt>
                </c:numCache>
              </c:numRef>
            </c:minus>
            <c:spPr>
              <a:noFill/>
              <a:ln w="9525" cap="flat" cmpd="sng" algn="ctr">
                <a:solidFill>
                  <a:srgbClr val="BD1622"/>
                </a:solidFill>
                <a:round/>
              </a:ln>
              <a:effectLst/>
            </c:spPr>
          </c:errBars>
          <c:cat>
            <c:strRef>
              <c:f>'Gra phs'!$I$302:$I$308</c:f>
              <c:strCache>
                <c:ptCount val="7"/>
                <c:pt idx="0">
                  <c:v>Low FAS</c:v>
                </c:pt>
                <c:pt idx="1">
                  <c:v>Medium FAS</c:v>
                </c:pt>
                <c:pt idx="2">
                  <c:v>Extra help</c:v>
                </c:pt>
                <c:pt idx="3">
                  <c:v>Girl</c:v>
                </c:pt>
                <c:pt idx="4">
                  <c:v>Boy</c:v>
                </c:pt>
                <c:pt idx="5">
                  <c:v>No extra help</c:v>
                </c:pt>
                <c:pt idx="6">
                  <c:v>High FAS</c:v>
                </c:pt>
              </c:strCache>
            </c:strRef>
          </c:cat>
          <c:val>
            <c:numRef>
              <c:f>'Gra phs'!$K$302:$K$308</c:f>
              <c:numCache>
                <c:formatCode>0.0%</c:formatCode>
                <c:ptCount val="7"/>
                <c:pt idx="0">
                  <c:v>0.33932893191555952</c:v>
                </c:pt>
                <c:pt idx="1">
                  <c:v>0.36302510011716643</c:v>
                </c:pt>
                <c:pt idx="2">
                  <c:v>0.37519312476704619</c:v>
                </c:pt>
                <c:pt idx="3">
                  <c:v>0.38636899467428348</c:v>
                </c:pt>
                <c:pt idx="4">
                  <c:v>0.3946759930909246</c:v>
                </c:pt>
                <c:pt idx="5">
                  <c:v>0.40350811796350855</c:v>
                </c:pt>
                <c:pt idx="6">
                  <c:v>0.52078766201152471</c:v>
                </c:pt>
              </c:numCache>
            </c:numRef>
          </c:val>
          <c:extLst>
            <c:ext xmlns:c16="http://schemas.microsoft.com/office/drawing/2014/chart" uri="{C3380CC4-5D6E-409C-BE32-E72D297353CC}">
              <c16:uniqueId val="{00000000-BC06-4377-BCAF-A3109D869C20}"/>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phs'!$J$301</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phs'!$I$302:$I$308</c:f>
              <c:strCache>
                <c:ptCount val="7"/>
                <c:pt idx="0">
                  <c:v>Low FAS</c:v>
                </c:pt>
                <c:pt idx="1">
                  <c:v>Medium FAS</c:v>
                </c:pt>
                <c:pt idx="2">
                  <c:v>Extra help</c:v>
                </c:pt>
                <c:pt idx="3">
                  <c:v>Girl</c:v>
                </c:pt>
                <c:pt idx="4">
                  <c:v>Boy</c:v>
                </c:pt>
                <c:pt idx="5">
                  <c:v>No extra help</c:v>
                </c:pt>
                <c:pt idx="6">
                  <c:v>High FAS</c:v>
                </c:pt>
              </c:strCache>
            </c:strRef>
          </c:cat>
          <c:val>
            <c:numRef>
              <c:f>'Gra phs'!$J$302:$J$308</c:f>
              <c:numCache>
                <c:formatCode>0.0%</c:formatCode>
                <c:ptCount val="7"/>
                <c:pt idx="0">
                  <c:v>0.30659529061361984</c:v>
                </c:pt>
                <c:pt idx="1">
                  <c:v>0.35025299989065389</c:v>
                </c:pt>
                <c:pt idx="2">
                  <c:v>0.35053194700699253</c:v>
                </c:pt>
                <c:pt idx="3">
                  <c:v>0.32139282409839504</c:v>
                </c:pt>
                <c:pt idx="4">
                  <c:v>0.38507557111431884</c:v>
                </c:pt>
                <c:pt idx="5">
                  <c:v>0.35713552768960061</c:v>
                </c:pt>
                <c:pt idx="6">
                  <c:v>0.41730240705457472</c:v>
                </c:pt>
              </c:numCache>
            </c:numRef>
          </c:val>
          <c:smooth val="0"/>
          <c:extLst>
            <c:ext xmlns:c16="http://schemas.microsoft.com/office/drawing/2014/chart" uri="{C3380CC4-5D6E-409C-BE32-E72D297353CC}">
              <c16:uniqueId val="{00000001-BC06-4377-BCAF-A3109D869C20}"/>
            </c:ext>
          </c:extLst>
        </c:ser>
        <c:ser>
          <c:idx val="2"/>
          <c:order val="2"/>
          <c:tx>
            <c:strRef>
              <c:f>'Gra phs'!$L$301</c:f>
              <c:strCache>
                <c:ptCount val="1"/>
                <c:pt idx="0">
                  <c:v>Year 3-4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phs'!$I$302:$I$308</c:f>
              <c:strCache>
                <c:ptCount val="7"/>
                <c:pt idx="0">
                  <c:v>Low FAS</c:v>
                </c:pt>
                <c:pt idx="1">
                  <c:v>Medium FAS</c:v>
                </c:pt>
                <c:pt idx="2">
                  <c:v>Extra help</c:v>
                </c:pt>
                <c:pt idx="3">
                  <c:v>Girl</c:v>
                </c:pt>
                <c:pt idx="4">
                  <c:v>Boy</c:v>
                </c:pt>
                <c:pt idx="5">
                  <c:v>No extra help</c:v>
                </c:pt>
                <c:pt idx="6">
                  <c:v>High FAS</c:v>
                </c:pt>
              </c:strCache>
            </c:strRef>
          </c:cat>
          <c:val>
            <c:numRef>
              <c:f>'Gra phs'!$L$302:$L$308</c:f>
              <c:numCache>
                <c:formatCode>0.0%</c:formatCode>
                <c:ptCount val="7"/>
                <c:pt idx="0">
                  <c:v>0.38132266175506441</c:v>
                </c:pt>
                <c:pt idx="1">
                  <c:v>0.38132266175506441</c:v>
                </c:pt>
                <c:pt idx="2">
                  <c:v>0.38132266175506441</c:v>
                </c:pt>
                <c:pt idx="3">
                  <c:v>0.38132266175506441</c:v>
                </c:pt>
                <c:pt idx="4">
                  <c:v>0.38132266175506441</c:v>
                </c:pt>
                <c:pt idx="5">
                  <c:v>0.38132266175506441</c:v>
                </c:pt>
                <c:pt idx="6">
                  <c:v>0.38132266175506441</c:v>
                </c:pt>
              </c:numCache>
            </c:numRef>
          </c:val>
          <c:smooth val="0"/>
          <c:extLst>
            <c:ext xmlns:c16="http://schemas.microsoft.com/office/drawing/2014/chart" uri="{C3380CC4-5D6E-409C-BE32-E72D297353CC}">
              <c16:uniqueId val="{00000003-BC06-4377-BCAF-A3109D869C20}"/>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layout>
        <c:manualLayout>
          <c:xMode val="edge"/>
          <c:yMode val="edge"/>
          <c:x val="0"/>
          <c:y val="0.88973418803418802"/>
          <c:w val="0.99755598623716135"/>
          <c:h val="9.398376068376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r>
              <a:rPr lang="en-US" sz="2400" dirty="0">
                <a:solidFill>
                  <a:srgbClr val="484043"/>
                </a:solidFill>
              </a:rPr>
              <a:t>England</a:t>
            </a: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endParaRPr lang="en-US"/>
        </a:p>
      </c:txPr>
    </c:title>
    <c:autoTitleDeleted val="0"/>
    <c:plotArea>
      <c:layout/>
      <c:barChart>
        <c:barDir val="col"/>
        <c:grouping val="stacked"/>
        <c:varyColors val="0"/>
        <c:ser>
          <c:idx val="0"/>
          <c:order val="0"/>
          <c:tx>
            <c:strRef>
              <c:f>'Gra phs'!$B$10</c:f>
              <c:strCache>
                <c:ptCount val="1"/>
                <c:pt idx="0">
                  <c:v>Less active (less than an average of 30 minutes a day)</c:v>
                </c:pt>
              </c:strCache>
            </c:strRef>
          </c:tx>
          <c:spPr>
            <a:solidFill>
              <a:srgbClr val="BD1923"/>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phs'!$C$7:$D$7</c:f>
              <c:strCache>
                <c:ptCount val="2"/>
                <c:pt idx="0">
                  <c:v>2017-18</c:v>
                </c:pt>
                <c:pt idx="1">
                  <c:v>2018-19</c:v>
                </c:pt>
              </c:strCache>
            </c:strRef>
          </c:cat>
          <c:val>
            <c:numRef>
              <c:f>'Gra phs'!$C$10:$D$10</c:f>
              <c:numCache>
                <c:formatCode>0.0%</c:formatCode>
                <c:ptCount val="2"/>
                <c:pt idx="0">
                  <c:v>0.32853459510147404</c:v>
                </c:pt>
                <c:pt idx="1">
                  <c:v>0.28983859273937052</c:v>
                </c:pt>
              </c:numCache>
            </c:numRef>
          </c:val>
          <c:extLst>
            <c:ext xmlns:c16="http://schemas.microsoft.com/office/drawing/2014/chart" uri="{C3380CC4-5D6E-409C-BE32-E72D297353CC}">
              <c16:uniqueId val="{00000000-E41B-44EC-8335-9BB4B2B22D57}"/>
            </c:ext>
          </c:extLst>
        </c:ser>
        <c:ser>
          <c:idx val="1"/>
          <c:order val="1"/>
          <c:tx>
            <c:strRef>
              <c:f>'Gra phs'!$B$9</c:f>
              <c:strCache>
                <c:ptCount val="1"/>
                <c:pt idx="0">
                  <c:v>Fairly active (an average of 30-59 minutes a day)</c:v>
                </c:pt>
              </c:strCache>
            </c:strRef>
          </c:tx>
          <c:spPr>
            <a:solidFill>
              <a:srgbClr val="F7C62C"/>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phs'!$C$7:$D$7</c:f>
              <c:strCache>
                <c:ptCount val="2"/>
                <c:pt idx="0">
                  <c:v>2017-18</c:v>
                </c:pt>
                <c:pt idx="1">
                  <c:v>2018-19</c:v>
                </c:pt>
              </c:strCache>
            </c:strRef>
          </c:cat>
          <c:val>
            <c:numRef>
              <c:f>'Gra phs'!$C$9:$D$9</c:f>
              <c:numCache>
                <c:formatCode>0.0%</c:formatCode>
                <c:ptCount val="2"/>
                <c:pt idx="0">
                  <c:v>0.23883509880617781</c:v>
                </c:pt>
                <c:pt idx="1">
                  <c:v>0.24203421141216291</c:v>
                </c:pt>
              </c:numCache>
            </c:numRef>
          </c:val>
          <c:extLst>
            <c:ext xmlns:c16="http://schemas.microsoft.com/office/drawing/2014/chart" uri="{C3380CC4-5D6E-409C-BE32-E72D297353CC}">
              <c16:uniqueId val="{00000001-E41B-44EC-8335-9BB4B2B22D57}"/>
            </c:ext>
          </c:extLst>
        </c:ser>
        <c:ser>
          <c:idx val="2"/>
          <c:order val="2"/>
          <c:tx>
            <c:strRef>
              <c:f>'Gra phs'!$B$8</c:f>
              <c:strCache>
                <c:ptCount val="1"/>
                <c:pt idx="0">
                  <c:v>Active (an average of 60 minutes or more a day) </c:v>
                </c:pt>
              </c:strCache>
            </c:strRef>
          </c:tx>
          <c:spPr>
            <a:solidFill>
              <a:srgbClr val="06A77A"/>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phs'!$C$7:$D$7</c:f>
              <c:strCache>
                <c:ptCount val="2"/>
                <c:pt idx="0">
                  <c:v>2017-18</c:v>
                </c:pt>
                <c:pt idx="1">
                  <c:v>2018-19</c:v>
                </c:pt>
              </c:strCache>
            </c:strRef>
          </c:cat>
          <c:val>
            <c:numRef>
              <c:f>'Gra phs'!$C$8:$D$8</c:f>
              <c:numCache>
                <c:formatCode>0.0%</c:formatCode>
                <c:ptCount val="2"/>
                <c:pt idx="0">
                  <c:v>0.43263030609234826</c:v>
                </c:pt>
                <c:pt idx="1">
                  <c:v>0.4681271958484669</c:v>
                </c:pt>
              </c:numCache>
            </c:numRef>
          </c:val>
          <c:extLst>
            <c:ext xmlns:c16="http://schemas.microsoft.com/office/drawing/2014/chart" uri="{C3380CC4-5D6E-409C-BE32-E72D297353CC}">
              <c16:uniqueId val="{00000002-E41B-44EC-8335-9BB4B2B22D57}"/>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rgbClr val="484043"/>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phs'!$A$311</c:f>
          <c:strCache>
            <c:ptCount val="1"/>
            <c:pt idx="0">
              <c:v>Outside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513709076845653E-2"/>
          <c:y val="2.9850427350427349E-2"/>
          <c:w val="0.95097258184630873"/>
          <c:h val="0.72260598290598288"/>
        </c:manualLayout>
      </c:layout>
      <c:barChart>
        <c:barDir val="col"/>
        <c:grouping val="clustered"/>
        <c:varyColors val="0"/>
        <c:ser>
          <c:idx val="1"/>
          <c:order val="1"/>
          <c:tx>
            <c:strRef>
              <c:f>'Gra phs'!$K$313</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phs'!$N$314:$N$320</c:f>
                <c:numCache>
                  <c:formatCode>General</c:formatCode>
                  <c:ptCount val="7"/>
                  <c:pt idx="0">
                    <c:v>4.0499983315523118E-2</c:v>
                  </c:pt>
                  <c:pt idx="1">
                    <c:v>2.6495782234198895E-2</c:v>
                  </c:pt>
                  <c:pt idx="2">
                    <c:v>2.39055883805942E-2</c:v>
                  </c:pt>
                  <c:pt idx="3">
                    <c:v>2.6012662672246903E-2</c:v>
                  </c:pt>
                  <c:pt idx="4">
                    <c:v>2.5632566455355006E-2</c:v>
                  </c:pt>
                  <c:pt idx="5">
                    <c:v>2.5871295458459224E-2</c:v>
                  </c:pt>
                  <c:pt idx="6">
                    <c:v>3.503167877008271E-2</c:v>
                  </c:pt>
                </c:numCache>
              </c:numRef>
            </c:plus>
            <c:minus>
              <c:numRef>
                <c:f>'Gra phs'!$N$314:$N$320</c:f>
                <c:numCache>
                  <c:formatCode>General</c:formatCode>
                  <c:ptCount val="7"/>
                  <c:pt idx="0">
                    <c:v>4.0499983315523118E-2</c:v>
                  </c:pt>
                  <c:pt idx="1">
                    <c:v>2.6495782234198895E-2</c:v>
                  </c:pt>
                  <c:pt idx="2">
                    <c:v>2.39055883805942E-2</c:v>
                  </c:pt>
                  <c:pt idx="3">
                    <c:v>2.6012662672246903E-2</c:v>
                  </c:pt>
                  <c:pt idx="4">
                    <c:v>2.5632566455355006E-2</c:v>
                  </c:pt>
                  <c:pt idx="5">
                    <c:v>2.5871295458459224E-2</c:v>
                  </c:pt>
                  <c:pt idx="6">
                    <c:v>3.503167877008271E-2</c:v>
                  </c:pt>
                </c:numCache>
              </c:numRef>
            </c:minus>
            <c:spPr>
              <a:noFill/>
              <a:ln w="9525" cap="flat" cmpd="sng" algn="ctr">
                <a:solidFill>
                  <a:srgbClr val="BD1622"/>
                </a:solidFill>
                <a:round/>
              </a:ln>
              <a:effectLst/>
            </c:spPr>
          </c:errBars>
          <c:cat>
            <c:strRef>
              <c:f>'Gra phs'!$I$314:$I$320</c:f>
              <c:strCache>
                <c:ptCount val="7"/>
                <c:pt idx="0">
                  <c:v>Low FAS</c:v>
                </c:pt>
                <c:pt idx="1">
                  <c:v>Extra help</c:v>
                </c:pt>
                <c:pt idx="2">
                  <c:v>Medium FAS</c:v>
                </c:pt>
                <c:pt idx="3">
                  <c:v>Girl</c:v>
                </c:pt>
                <c:pt idx="4">
                  <c:v>Boy</c:v>
                </c:pt>
                <c:pt idx="5">
                  <c:v>No extra help</c:v>
                </c:pt>
                <c:pt idx="6">
                  <c:v>High FAS</c:v>
                </c:pt>
              </c:strCache>
            </c:strRef>
          </c:cat>
          <c:val>
            <c:numRef>
              <c:f>'Gra phs'!$K$314:$K$320</c:f>
              <c:numCache>
                <c:formatCode>0.0%</c:formatCode>
                <c:ptCount val="7"/>
                <c:pt idx="0">
                  <c:v>0.45180815351333026</c:v>
                </c:pt>
                <c:pt idx="1">
                  <c:v>0.50886422427830225</c:v>
                </c:pt>
                <c:pt idx="2">
                  <c:v>0.51626293041278393</c:v>
                </c:pt>
                <c:pt idx="3">
                  <c:v>0.51769094339656285</c:v>
                </c:pt>
                <c:pt idx="4">
                  <c:v>0.54796112400426056</c:v>
                </c:pt>
                <c:pt idx="5">
                  <c:v>0.56073544466625225</c:v>
                </c:pt>
                <c:pt idx="6">
                  <c:v>0.69414220685132944</c:v>
                </c:pt>
              </c:numCache>
            </c:numRef>
          </c:val>
          <c:extLst>
            <c:ext xmlns:c16="http://schemas.microsoft.com/office/drawing/2014/chart" uri="{C3380CC4-5D6E-409C-BE32-E72D297353CC}">
              <c16:uniqueId val="{00000000-A1E1-40FD-B3D3-B5396CE7995C}"/>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phs'!$J$313</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phs'!$I$314:$I$320</c:f>
              <c:strCache>
                <c:ptCount val="7"/>
                <c:pt idx="0">
                  <c:v>Low FAS</c:v>
                </c:pt>
                <c:pt idx="1">
                  <c:v>Extra help</c:v>
                </c:pt>
                <c:pt idx="2">
                  <c:v>Medium FAS</c:v>
                </c:pt>
                <c:pt idx="3">
                  <c:v>Girl</c:v>
                </c:pt>
                <c:pt idx="4">
                  <c:v>Boy</c:v>
                </c:pt>
                <c:pt idx="5">
                  <c:v>No extra help</c:v>
                </c:pt>
                <c:pt idx="6">
                  <c:v>High FAS</c:v>
                </c:pt>
              </c:strCache>
            </c:strRef>
          </c:cat>
          <c:val>
            <c:numRef>
              <c:f>'Gra phs'!$J$314:$J$320</c:f>
              <c:numCache>
                <c:formatCode>0.0%</c:formatCode>
                <c:ptCount val="7"/>
                <c:pt idx="0">
                  <c:v>0.40770756096153343</c:v>
                </c:pt>
                <c:pt idx="1">
                  <c:v>0.47264876629795483</c:v>
                </c:pt>
                <c:pt idx="2">
                  <c:v>0.48417172667487901</c:v>
                </c:pt>
                <c:pt idx="3">
                  <c:v>0.46297535544606816</c:v>
                </c:pt>
                <c:pt idx="4">
                  <c:v>0.51245594642853876</c:v>
                </c:pt>
                <c:pt idx="5">
                  <c:v>0.49952472898839023</c:v>
                </c:pt>
                <c:pt idx="6">
                  <c:v>0.58679508877290243</c:v>
                </c:pt>
              </c:numCache>
            </c:numRef>
          </c:val>
          <c:smooth val="0"/>
          <c:extLst>
            <c:ext xmlns:c16="http://schemas.microsoft.com/office/drawing/2014/chart" uri="{C3380CC4-5D6E-409C-BE32-E72D297353CC}">
              <c16:uniqueId val="{00000001-A1E1-40FD-B3D3-B5396CE7995C}"/>
            </c:ext>
          </c:extLst>
        </c:ser>
        <c:ser>
          <c:idx val="2"/>
          <c:order val="2"/>
          <c:tx>
            <c:strRef>
              <c:f>'Gra phs'!$L$313</c:f>
              <c:strCache>
                <c:ptCount val="1"/>
                <c:pt idx="0">
                  <c:v>Year 3-4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phs'!$I$314:$I$320</c:f>
              <c:strCache>
                <c:ptCount val="7"/>
                <c:pt idx="0">
                  <c:v>Low FAS</c:v>
                </c:pt>
                <c:pt idx="1">
                  <c:v>Extra help</c:v>
                </c:pt>
                <c:pt idx="2">
                  <c:v>Medium FAS</c:v>
                </c:pt>
                <c:pt idx="3">
                  <c:v>Girl</c:v>
                </c:pt>
                <c:pt idx="4">
                  <c:v>Boy</c:v>
                </c:pt>
                <c:pt idx="5">
                  <c:v>No extra help</c:v>
                </c:pt>
                <c:pt idx="6">
                  <c:v>High FAS</c:v>
                </c:pt>
              </c:strCache>
            </c:strRef>
          </c:cat>
          <c:val>
            <c:numRef>
              <c:f>'Gra phs'!$L$314:$L$320</c:f>
              <c:numCache>
                <c:formatCode>0.0%</c:formatCode>
                <c:ptCount val="7"/>
                <c:pt idx="0">
                  <c:v>0.53832206597904364</c:v>
                </c:pt>
                <c:pt idx="1">
                  <c:v>0.53832206597904364</c:v>
                </c:pt>
                <c:pt idx="2">
                  <c:v>0.53832206597904364</c:v>
                </c:pt>
                <c:pt idx="3">
                  <c:v>0.53832206597904364</c:v>
                </c:pt>
                <c:pt idx="4">
                  <c:v>0.53832206597904364</c:v>
                </c:pt>
                <c:pt idx="5">
                  <c:v>0.53832206597904364</c:v>
                </c:pt>
                <c:pt idx="6">
                  <c:v>0.53832206597904364</c:v>
                </c:pt>
              </c:numCache>
            </c:numRef>
          </c:val>
          <c:smooth val="0"/>
          <c:extLst>
            <c:ext xmlns:c16="http://schemas.microsoft.com/office/drawing/2014/chart" uri="{C3380CC4-5D6E-409C-BE32-E72D297353CC}">
              <c16:uniqueId val="{00000003-A1E1-40FD-B3D3-B5396CE7995C}"/>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 phs'!$K$105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phs'!$N$327:$N$333</c:f>
                <c:numCache>
                  <c:formatCode>General</c:formatCode>
                  <c:ptCount val="7"/>
                  <c:pt idx="0">
                    <c:v>4.5745370899880289E-2</c:v>
                  </c:pt>
                  <c:pt idx="1">
                    <c:v>2.4752132578451304E-2</c:v>
                  </c:pt>
                  <c:pt idx="2">
                    <c:v>2.3662518129317113E-2</c:v>
                  </c:pt>
                  <c:pt idx="3">
                    <c:v>2.4508688006770193E-2</c:v>
                  </c:pt>
                  <c:pt idx="4">
                    <c:v>2.9225617039709384E-2</c:v>
                  </c:pt>
                  <c:pt idx="5">
                    <c:v>2.7399826883977053E-2</c:v>
                  </c:pt>
                  <c:pt idx="6">
                    <c:v>3.4635334855315662E-2</c:v>
                  </c:pt>
                </c:numCache>
              </c:numRef>
            </c:plus>
            <c:minus>
              <c:numRef>
                <c:f>'Gra phs'!$N$327:$N$333</c:f>
                <c:numCache>
                  <c:formatCode>General</c:formatCode>
                  <c:ptCount val="7"/>
                  <c:pt idx="0">
                    <c:v>4.5745370899880289E-2</c:v>
                  </c:pt>
                  <c:pt idx="1">
                    <c:v>2.4752132578451304E-2</c:v>
                  </c:pt>
                  <c:pt idx="2">
                    <c:v>2.3662518129317113E-2</c:v>
                  </c:pt>
                  <c:pt idx="3">
                    <c:v>2.4508688006770193E-2</c:v>
                  </c:pt>
                  <c:pt idx="4">
                    <c:v>2.9225617039709384E-2</c:v>
                  </c:pt>
                  <c:pt idx="5">
                    <c:v>2.7399826883977053E-2</c:v>
                  </c:pt>
                  <c:pt idx="6">
                    <c:v>3.4635334855315662E-2</c:v>
                  </c:pt>
                </c:numCache>
              </c:numRef>
            </c:minus>
            <c:spPr>
              <a:noFill/>
              <a:ln w="9525" cap="flat" cmpd="sng" algn="ctr">
                <a:solidFill>
                  <a:srgbClr val="BD1622"/>
                </a:solidFill>
                <a:round/>
              </a:ln>
              <a:effectLst/>
            </c:spPr>
          </c:errBars>
          <c:cat>
            <c:strRef>
              <c:f>'Gra phs'!$I$327:$I$333</c:f>
              <c:strCache>
                <c:ptCount val="7"/>
                <c:pt idx="0">
                  <c:v>Low FAS</c:v>
                </c:pt>
                <c:pt idx="1">
                  <c:v>Girl</c:v>
                </c:pt>
                <c:pt idx="2">
                  <c:v>Medium FAS</c:v>
                </c:pt>
                <c:pt idx="3">
                  <c:v>No extra help</c:v>
                </c:pt>
                <c:pt idx="4">
                  <c:v>Extra help</c:v>
                </c:pt>
                <c:pt idx="5">
                  <c:v>Boy</c:v>
                </c:pt>
                <c:pt idx="6">
                  <c:v>High FAS</c:v>
                </c:pt>
              </c:strCache>
            </c:strRef>
          </c:cat>
          <c:val>
            <c:numRef>
              <c:f>'Gra phs'!$K$327:$K$333</c:f>
              <c:numCache>
                <c:formatCode>0.0%</c:formatCode>
                <c:ptCount val="7"/>
                <c:pt idx="0">
                  <c:v>0.37500225354820527</c:v>
                </c:pt>
                <c:pt idx="1">
                  <c:v>0.39483606226790374</c:v>
                </c:pt>
                <c:pt idx="2">
                  <c:v>0.41976859988641307</c:v>
                </c:pt>
                <c:pt idx="3">
                  <c:v>0.43424589150174125</c:v>
                </c:pt>
                <c:pt idx="4">
                  <c:v>0.47566718007939607</c:v>
                </c:pt>
                <c:pt idx="5">
                  <c:v>0.49971878752980387</c:v>
                </c:pt>
                <c:pt idx="6">
                  <c:v>0.58049780512791405</c:v>
                </c:pt>
              </c:numCache>
            </c:numRef>
          </c:val>
          <c:extLst>
            <c:ext xmlns:c16="http://schemas.microsoft.com/office/drawing/2014/chart" uri="{C3380CC4-5D6E-409C-BE32-E72D297353CC}">
              <c16:uniqueId val="{00000000-7828-4F99-89E1-369AA24CC1D0}"/>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phs'!$J$105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phs'!$I$327:$I$333</c:f>
              <c:strCache>
                <c:ptCount val="7"/>
                <c:pt idx="0">
                  <c:v>Low FAS</c:v>
                </c:pt>
                <c:pt idx="1">
                  <c:v>Girl</c:v>
                </c:pt>
                <c:pt idx="2">
                  <c:v>Medium FAS</c:v>
                </c:pt>
                <c:pt idx="3">
                  <c:v>No extra help</c:v>
                </c:pt>
                <c:pt idx="4">
                  <c:v>Extra help</c:v>
                </c:pt>
                <c:pt idx="5">
                  <c:v>Boy</c:v>
                </c:pt>
                <c:pt idx="6">
                  <c:v>High FAS</c:v>
                </c:pt>
              </c:strCache>
            </c:strRef>
          </c:cat>
          <c:val>
            <c:numRef>
              <c:f>'Gra phs'!$J$327:$J$333</c:f>
              <c:numCache>
                <c:formatCode>0.0%</c:formatCode>
                <c:ptCount val="7"/>
                <c:pt idx="0">
                  <c:v>0.37561732232883938</c:v>
                </c:pt>
                <c:pt idx="1">
                  <c:v>0.41912068644351597</c:v>
                </c:pt>
                <c:pt idx="2">
                  <c:v>0.45088927236338089</c:v>
                </c:pt>
                <c:pt idx="3">
                  <c:v>0.46435924199421486</c:v>
                </c:pt>
                <c:pt idx="4">
                  <c:v>0.46407628637210036</c:v>
                </c:pt>
                <c:pt idx="5">
                  <c:v>0.50781303240432796</c:v>
                </c:pt>
                <c:pt idx="6">
                  <c:v>0.55725126195008268</c:v>
                </c:pt>
              </c:numCache>
            </c:numRef>
          </c:val>
          <c:smooth val="0"/>
          <c:extLst>
            <c:ext xmlns:c16="http://schemas.microsoft.com/office/drawing/2014/chart" uri="{C3380CC4-5D6E-409C-BE32-E72D297353CC}">
              <c16:uniqueId val="{00000001-7828-4F99-89E1-369AA24CC1D0}"/>
            </c:ext>
          </c:extLst>
        </c:ser>
        <c:ser>
          <c:idx val="2"/>
          <c:order val="2"/>
          <c:tx>
            <c:strRef>
              <c:f>'Gra phs'!$L$326</c:f>
              <c:strCache>
                <c:ptCount val="1"/>
                <c:pt idx="0">
                  <c:v>Year 5-6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phs'!$I$327:$I$333</c:f>
              <c:strCache>
                <c:ptCount val="7"/>
                <c:pt idx="0">
                  <c:v>Low FAS</c:v>
                </c:pt>
                <c:pt idx="1">
                  <c:v>Girl</c:v>
                </c:pt>
                <c:pt idx="2">
                  <c:v>Medium FAS</c:v>
                </c:pt>
                <c:pt idx="3">
                  <c:v>No extra help</c:v>
                </c:pt>
                <c:pt idx="4">
                  <c:v>Extra help</c:v>
                </c:pt>
                <c:pt idx="5">
                  <c:v>Boy</c:v>
                </c:pt>
                <c:pt idx="6">
                  <c:v>High FAS</c:v>
                </c:pt>
              </c:strCache>
            </c:strRef>
          </c:cat>
          <c:val>
            <c:numRef>
              <c:f>'Gra phs'!$L$327:$L$333</c:f>
              <c:numCache>
                <c:formatCode>0.0%</c:formatCode>
                <c:ptCount val="7"/>
                <c:pt idx="0">
                  <c:v>0.44792626036805605</c:v>
                </c:pt>
                <c:pt idx="1">
                  <c:v>0.44792626036805605</c:v>
                </c:pt>
                <c:pt idx="2">
                  <c:v>0.44792626036805605</c:v>
                </c:pt>
                <c:pt idx="3">
                  <c:v>0.44792626036805605</c:v>
                </c:pt>
                <c:pt idx="4">
                  <c:v>0.44792626036805605</c:v>
                </c:pt>
                <c:pt idx="5">
                  <c:v>0.44792626036805605</c:v>
                </c:pt>
                <c:pt idx="6">
                  <c:v>0.44792626036805605</c:v>
                </c:pt>
              </c:numCache>
            </c:numRef>
          </c:val>
          <c:smooth val="0"/>
          <c:extLst>
            <c:ext xmlns:c16="http://schemas.microsoft.com/office/drawing/2014/chart" uri="{C3380CC4-5D6E-409C-BE32-E72D297353CC}">
              <c16:uniqueId val="{00000003-7828-4F99-89E1-369AA24CC1D0}"/>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phs'!$A$299</c:f>
          <c:strCache>
            <c:ptCount val="1"/>
            <c:pt idx="0">
              <c:v>At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'Gra phs'!$K$339</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phs'!$N$302:$N$308</c:f>
                <c:numCache>
                  <c:formatCode>General</c:formatCode>
                  <c:ptCount val="7"/>
                  <c:pt idx="0">
                    <c:v>3.8531384634584727E-2</c:v>
                  </c:pt>
                  <c:pt idx="1">
                    <c:v>2.3003227154061338E-2</c:v>
                  </c:pt>
                  <c:pt idx="2">
                    <c:v>2.5661103992830458E-2</c:v>
                  </c:pt>
                  <c:pt idx="3">
                    <c:v>2.5347877437619772E-2</c:v>
                  </c:pt>
                  <c:pt idx="4">
                    <c:v>2.5173501581615951E-2</c:v>
                  </c:pt>
                  <c:pt idx="5">
                    <c:v>2.5574343711088056E-2</c:v>
                  </c:pt>
                  <c:pt idx="6">
                    <c:v>3.7981427854893772E-2</c:v>
                  </c:pt>
                </c:numCache>
              </c:numRef>
            </c:plus>
            <c:minus>
              <c:numRef>
                <c:f>'Gra phs'!$N$302:$N$308</c:f>
                <c:numCache>
                  <c:formatCode>General</c:formatCode>
                  <c:ptCount val="7"/>
                  <c:pt idx="0">
                    <c:v>3.8531384634584727E-2</c:v>
                  </c:pt>
                  <c:pt idx="1">
                    <c:v>2.3003227154061338E-2</c:v>
                  </c:pt>
                  <c:pt idx="2">
                    <c:v>2.5661103992830458E-2</c:v>
                  </c:pt>
                  <c:pt idx="3">
                    <c:v>2.5347877437619772E-2</c:v>
                  </c:pt>
                  <c:pt idx="4">
                    <c:v>2.5173501581615951E-2</c:v>
                  </c:pt>
                  <c:pt idx="5">
                    <c:v>2.5574343711088056E-2</c:v>
                  </c:pt>
                  <c:pt idx="6">
                    <c:v>3.7981427854893772E-2</c:v>
                  </c:pt>
                </c:numCache>
              </c:numRef>
            </c:minus>
            <c:spPr>
              <a:noFill/>
              <a:ln w="9525" cap="flat" cmpd="sng" algn="ctr">
                <a:solidFill>
                  <a:srgbClr val="BD1622"/>
                </a:solidFill>
                <a:round/>
              </a:ln>
              <a:effectLst/>
            </c:spPr>
          </c:errBars>
          <c:cat>
            <c:strRef>
              <c:f>'Gra phs'!$I$340:$I$346</c:f>
              <c:strCache>
                <c:ptCount val="7"/>
                <c:pt idx="0">
                  <c:v>Girl</c:v>
                </c:pt>
                <c:pt idx="1">
                  <c:v>Low FAS</c:v>
                </c:pt>
                <c:pt idx="2">
                  <c:v>Medium FAS</c:v>
                </c:pt>
                <c:pt idx="3">
                  <c:v>Extra help</c:v>
                </c:pt>
                <c:pt idx="4">
                  <c:v>No extra help</c:v>
                </c:pt>
                <c:pt idx="5">
                  <c:v>Boy</c:v>
                </c:pt>
                <c:pt idx="6">
                  <c:v>High FAS</c:v>
                </c:pt>
              </c:strCache>
            </c:strRef>
          </c:cat>
          <c:val>
            <c:numRef>
              <c:f>'Gra phs'!$K$340:$K$346</c:f>
              <c:numCache>
                <c:formatCode>0.0%</c:formatCode>
                <c:ptCount val="7"/>
                <c:pt idx="0">
                  <c:v>0.33545141643557641</c:v>
                </c:pt>
                <c:pt idx="1">
                  <c:v>0.34408101282972092</c:v>
                </c:pt>
                <c:pt idx="2">
                  <c:v>0.36934910578166391</c:v>
                </c:pt>
                <c:pt idx="3">
                  <c:v>0.38378164532521802</c:v>
                </c:pt>
                <c:pt idx="4">
                  <c:v>0.39438575784283253</c:v>
                </c:pt>
                <c:pt idx="5">
                  <c:v>0.43706302393338892</c:v>
                </c:pt>
                <c:pt idx="6">
                  <c:v>0.45514665595589254</c:v>
                </c:pt>
              </c:numCache>
            </c:numRef>
          </c:val>
          <c:extLst>
            <c:ext xmlns:c16="http://schemas.microsoft.com/office/drawing/2014/chart" uri="{C3380CC4-5D6E-409C-BE32-E72D297353CC}">
              <c16:uniqueId val="{00000000-85F8-4F51-A435-4323D2CC0E28}"/>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phs'!$J$339</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phs'!$I$340:$I$346</c:f>
              <c:strCache>
                <c:ptCount val="7"/>
                <c:pt idx="0">
                  <c:v>Girl</c:v>
                </c:pt>
                <c:pt idx="1">
                  <c:v>Low FAS</c:v>
                </c:pt>
                <c:pt idx="2">
                  <c:v>Medium FAS</c:v>
                </c:pt>
                <c:pt idx="3">
                  <c:v>Extra help</c:v>
                </c:pt>
                <c:pt idx="4">
                  <c:v>No extra help</c:v>
                </c:pt>
                <c:pt idx="5">
                  <c:v>Boy</c:v>
                </c:pt>
                <c:pt idx="6">
                  <c:v>High FAS</c:v>
                </c:pt>
              </c:strCache>
            </c:strRef>
          </c:cat>
          <c:val>
            <c:numRef>
              <c:f>'Gra phs'!$J$340:$J$346</c:f>
              <c:numCache>
                <c:formatCode>0.0%</c:formatCode>
                <c:ptCount val="7"/>
                <c:pt idx="0">
                  <c:v>0.33994339129524342</c:v>
                </c:pt>
                <c:pt idx="1">
                  <c:v>0.31466342771679467</c:v>
                </c:pt>
                <c:pt idx="2">
                  <c:v>0.37721218471104861</c:v>
                </c:pt>
                <c:pt idx="3">
                  <c:v>0.38372035289563966</c:v>
                </c:pt>
                <c:pt idx="4">
                  <c:v>0.38395055750941665</c:v>
                </c:pt>
                <c:pt idx="5">
                  <c:v>0.42428569811209277</c:v>
                </c:pt>
                <c:pt idx="6">
                  <c:v>0.44563379574470269</c:v>
                </c:pt>
              </c:numCache>
            </c:numRef>
          </c:val>
          <c:smooth val="0"/>
          <c:extLst>
            <c:ext xmlns:c16="http://schemas.microsoft.com/office/drawing/2014/chart" uri="{C3380CC4-5D6E-409C-BE32-E72D297353CC}">
              <c16:uniqueId val="{00000001-85F8-4F51-A435-4323D2CC0E28}"/>
            </c:ext>
          </c:extLst>
        </c:ser>
        <c:ser>
          <c:idx val="2"/>
          <c:order val="2"/>
          <c:tx>
            <c:strRef>
              <c:f>'Gra phs'!$L$339</c:f>
              <c:strCache>
                <c:ptCount val="1"/>
                <c:pt idx="0">
                  <c:v>Year 5-6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phs'!$I$340:$I$346</c:f>
              <c:strCache>
                <c:ptCount val="7"/>
                <c:pt idx="0">
                  <c:v>Girl</c:v>
                </c:pt>
                <c:pt idx="1">
                  <c:v>Low FAS</c:v>
                </c:pt>
                <c:pt idx="2">
                  <c:v>Medium FAS</c:v>
                </c:pt>
                <c:pt idx="3">
                  <c:v>Extra help</c:v>
                </c:pt>
                <c:pt idx="4">
                  <c:v>No extra help</c:v>
                </c:pt>
                <c:pt idx="5">
                  <c:v>Boy</c:v>
                </c:pt>
                <c:pt idx="6">
                  <c:v>High FAS</c:v>
                </c:pt>
              </c:strCache>
            </c:strRef>
          </c:cat>
          <c:val>
            <c:numRef>
              <c:f>'Gra phs'!$L$340:$L$346</c:f>
              <c:numCache>
                <c:formatCode>0.0%</c:formatCode>
                <c:ptCount val="7"/>
                <c:pt idx="0">
                  <c:v>0.38468142619167101</c:v>
                </c:pt>
                <c:pt idx="1">
                  <c:v>0.38468142619167101</c:v>
                </c:pt>
                <c:pt idx="2">
                  <c:v>0.38468142619167101</c:v>
                </c:pt>
                <c:pt idx="3">
                  <c:v>0.38468142619167101</c:v>
                </c:pt>
                <c:pt idx="4">
                  <c:v>0.38468142619167101</c:v>
                </c:pt>
                <c:pt idx="5">
                  <c:v>0.38468142619167101</c:v>
                </c:pt>
                <c:pt idx="6">
                  <c:v>0.38468142619167101</c:v>
                </c:pt>
              </c:numCache>
            </c:numRef>
          </c:val>
          <c:smooth val="0"/>
          <c:extLst>
            <c:ext xmlns:c16="http://schemas.microsoft.com/office/drawing/2014/chart" uri="{C3380CC4-5D6E-409C-BE32-E72D297353CC}">
              <c16:uniqueId val="{00000003-85F8-4F51-A435-4323D2CC0E28}"/>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layout>
        <c:manualLayout>
          <c:xMode val="edge"/>
          <c:yMode val="edge"/>
          <c:x val="0"/>
          <c:y val="0.9060162255980504"/>
          <c:w val="0.99448921888281849"/>
          <c:h val="7.770163658517344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phs'!$A$311</c:f>
          <c:strCache>
            <c:ptCount val="1"/>
            <c:pt idx="0">
              <c:v>Outside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513709076845653E-2"/>
          <c:y val="2.9850427350427349E-2"/>
          <c:w val="0.95097258184630873"/>
          <c:h val="0.72803333333333331"/>
        </c:manualLayout>
      </c:layout>
      <c:barChart>
        <c:barDir val="col"/>
        <c:grouping val="clustered"/>
        <c:varyColors val="0"/>
        <c:ser>
          <c:idx val="1"/>
          <c:order val="1"/>
          <c:tx>
            <c:strRef>
              <c:f>'Gra phs'!$K$351</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phs'!$N$314:$N$320</c:f>
                <c:numCache>
                  <c:formatCode>General</c:formatCode>
                  <c:ptCount val="7"/>
                  <c:pt idx="0">
                    <c:v>4.0499983315523118E-2</c:v>
                  </c:pt>
                  <c:pt idx="1">
                    <c:v>2.6495782234198895E-2</c:v>
                  </c:pt>
                  <c:pt idx="2">
                    <c:v>2.39055883805942E-2</c:v>
                  </c:pt>
                  <c:pt idx="3">
                    <c:v>2.6012662672246903E-2</c:v>
                  </c:pt>
                  <c:pt idx="4">
                    <c:v>2.5632566455355006E-2</c:v>
                  </c:pt>
                  <c:pt idx="5">
                    <c:v>2.5871295458459224E-2</c:v>
                  </c:pt>
                  <c:pt idx="6">
                    <c:v>3.503167877008271E-2</c:v>
                  </c:pt>
                </c:numCache>
              </c:numRef>
            </c:plus>
            <c:minus>
              <c:numRef>
                <c:f>'Gra phs'!$N$314:$N$320</c:f>
                <c:numCache>
                  <c:formatCode>General</c:formatCode>
                  <c:ptCount val="7"/>
                  <c:pt idx="0">
                    <c:v>4.0499983315523118E-2</c:v>
                  </c:pt>
                  <c:pt idx="1">
                    <c:v>2.6495782234198895E-2</c:v>
                  </c:pt>
                  <c:pt idx="2">
                    <c:v>2.39055883805942E-2</c:v>
                  </c:pt>
                  <c:pt idx="3">
                    <c:v>2.6012662672246903E-2</c:v>
                  </c:pt>
                  <c:pt idx="4">
                    <c:v>2.5632566455355006E-2</c:v>
                  </c:pt>
                  <c:pt idx="5">
                    <c:v>2.5871295458459224E-2</c:v>
                  </c:pt>
                  <c:pt idx="6">
                    <c:v>3.503167877008271E-2</c:v>
                  </c:pt>
                </c:numCache>
              </c:numRef>
            </c:minus>
            <c:spPr>
              <a:noFill/>
              <a:ln w="9525" cap="flat" cmpd="sng" algn="ctr">
                <a:solidFill>
                  <a:srgbClr val="BD1622"/>
                </a:solidFill>
                <a:round/>
              </a:ln>
              <a:effectLst/>
            </c:spPr>
          </c:errBars>
          <c:cat>
            <c:strRef>
              <c:f>'Gra phs'!$I$352:$I$358</c:f>
              <c:strCache>
                <c:ptCount val="7"/>
                <c:pt idx="0">
                  <c:v>Low FAS</c:v>
                </c:pt>
                <c:pt idx="1">
                  <c:v>Girl</c:v>
                </c:pt>
                <c:pt idx="2">
                  <c:v>Medium FAS</c:v>
                </c:pt>
                <c:pt idx="3">
                  <c:v>No extra help</c:v>
                </c:pt>
                <c:pt idx="4">
                  <c:v>Extra help</c:v>
                </c:pt>
                <c:pt idx="5">
                  <c:v>Boy</c:v>
                </c:pt>
                <c:pt idx="6">
                  <c:v>High FAS</c:v>
                </c:pt>
              </c:strCache>
            </c:strRef>
          </c:cat>
          <c:val>
            <c:numRef>
              <c:f>'Gra phs'!$K$352:$K$358</c:f>
              <c:numCache>
                <c:formatCode>0.0%</c:formatCode>
                <c:ptCount val="7"/>
                <c:pt idx="0">
                  <c:v>0.43765675798004017</c:v>
                </c:pt>
                <c:pt idx="1">
                  <c:v>0.5098052319659786</c:v>
                </c:pt>
                <c:pt idx="2">
                  <c:v>0.51958558076027361</c:v>
                </c:pt>
                <c:pt idx="3">
                  <c:v>0.53886969453183076</c:v>
                </c:pt>
                <c:pt idx="4">
                  <c:v>0.57221318741207905</c:v>
                </c:pt>
                <c:pt idx="5">
                  <c:v>0.57982470865098923</c:v>
                </c:pt>
                <c:pt idx="6">
                  <c:v>0.69789147144133834</c:v>
                </c:pt>
              </c:numCache>
            </c:numRef>
          </c:val>
          <c:extLst>
            <c:ext xmlns:c16="http://schemas.microsoft.com/office/drawing/2014/chart" uri="{C3380CC4-5D6E-409C-BE32-E72D297353CC}">
              <c16:uniqueId val="{00000000-8B50-4E3A-804C-D8C8C9000546}"/>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phs'!$J$351</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phs'!$I$352:$I$358</c:f>
              <c:strCache>
                <c:ptCount val="7"/>
                <c:pt idx="0">
                  <c:v>Low FAS</c:v>
                </c:pt>
                <c:pt idx="1">
                  <c:v>Girl</c:v>
                </c:pt>
                <c:pt idx="2">
                  <c:v>Medium FAS</c:v>
                </c:pt>
                <c:pt idx="3">
                  <c:v>No extra help</c:v>
                </c:pt>
                <c:pt idx="4">
                  <c:v>Extra help</c:v>
                </c:pt>
                <c:pt idx="5">
                  <c:v>Boy</c:v>
                </c:pt>
                <c:pt idx="6">
                  <c:v>High FAS</c:v>
                </c:pt>
              </c:strCache>
            </c:strRef>
          </c:cat>
          <c:val>
            <c:numRef>
              <c:f>'Gra phs'!$J$352:$J$358</c:f>
              <c:numCache>
                <c:formatCode>0.0%</c:formatCode>
                <c:ptCount val="7"/>
                <c:pt idx="0">
                  <c:v>0.45442242914826231</c:v>
                </c:pt>
                <c:pt idx="1">
                  <c:v>0.52680252713198938</c:v>
                </c:pt>
                <c:pt idx="2">
                  <c:v>0.54597136274890246</c:v>
                </c:pt>
                <c:pt idx="3">
                  <c:v>0.56416272233205922</c:v>
                </c:pt>
                <c:pt idx="4">
                  <c:v>0.54796210944315005</c:v>
                </c:pt>
                <c:pt idx="5">
                  <c:v>0.58741370362271006</c:v>
                </c:pt>
                <c:pt idx="6">
                  <c:v>0.65399209859905039</c:v>
                </c:pt>
              </c:numCache>
            </c:numRef>
          </c:val>
          <c:smooth val="0"/>
          <c:extLst>
            <c:ext xmlns:c16="http://schemas.microsoft.com/office/drawing/2014/chart" uri="{C3380CC4-5D6E-409C-BE32-E72D297353CC}">
              <c16:uniqueId val="{00000001-8B50-4E3A-804C-D8C8C9000546}"/>
            </c:ext>
          </c:extLst>
        </c:ser>
        <c:ser>
          <c:idx val="2"/>
          <c:order val="2"/>
          <c:tx>
            <c:strRef>
              <c:f>'Gra phs'!$L$351</c:f>
              <c:strCache>
                <c:ptCount val="1"/>
                <c:pt idx="0">
                  <c:v>Year 5-6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phs'!$I$352:$I$358</c:f>
              <c:strCache>
                <c:ptCount val="7"/>
                <c:pt idx="0">
                  <c:v>Low FAS</c:v>
                </c:pt>
                <c:pt idx="1">
                  <c:v>Girl</c:v>
                </c:pt>
                <c:pt idx="2">
                  <c:v>Medium FAS</c:v>
                </c:pt>
                <c:pt idx="3">
                  <c:v>No extra help</c:v>
                </c:pt>
                <c:pt idx="4">
                  <c:v>Extra help</c:v>
                </c:pt>
                <c:pt idx="5">
                  <c:v>Boy</c:v>
                </c:pt>
                <c:pt idx="6">
                  <c:v>High FAS</c:v>
                </c:pt>
              </c:strCache>
            </c:strRef>
          </c:cat>
          <c:val>
            <c:numRef>
              <c:f>'Gra phs'!$L$352:$L$358</c:f>
              <c:numCache>
                <c:formatCode>0.0%</c:formatCode>
                <c:ptCount val="7"/>
                <c:pt idx="0">
                  <c:v>0.54724345241766581</c:v>
                </c:pt>
                <c:pt idx="1">
                  <c:v>0.54724345241766581</c:v>
                </c:pt>
                <c:pt idx="2">
                  <c:v>0.54724345241766581</c:v>
                </c:pt>
                <c:pt idx="3">
                  <c:v>0.54724345241766581</c:v>
                </c:pt>
                <c:pt idx="4">
                  <c:v>0.54724345241766581</c:v>
                </c:pt>
                <c:pt idx="5">
                  <c:v>0.54724345241766581</c:v>
                </c:pt>
                <c:pt idx="6">
                  <c:v>0.54724345241766581</c:v>
                </c:pt>
              </c:numCache>
            </c:numRef>
          </c:val>
          <c:smooth val="0"/>
          <c:extLst>
            <c:ext xmlns:c16="http://schemas.microsoft.com/office/drawing/2014/chart" uri="{C3380CC4-5D6E-409C-BE32-E72D297353CC}">
              <c16:uniqueId val="{00000003-8B50-4E3A-804C-D8C8C9000546}"/>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 phs'!$K$363</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phs'!$N$364:$N$370</c:f>
                <c:numCache>
                  <c:formatCode>General</c:formatCode>
                  <c:ptCount val="7"/>
                  <c:pt idx="0">
                    <c:v>5.4224362032470101E-2</c:v>
                  </c:pt>
                  <c:pt idx="1">
                    <c:v>2.7104230834561351E-2</c:v>
                  </c:pt>
                  <c:pt idx="2">
                    <c:v>3.705656805909769E-2</c:v>
                  </c:pt>
                  <c:pt idx="3">
                    <c:v>2.1846751674028424E-2</c:v>
                  </c:pt>
                  <c:pt idx="4">
                    <c:v>2.4170007766695166E-2</c:v>
                  </c:pt>
                  <c:pt idx="5">
                    <c:v>5.4342790718092233E-2</c:v>
                  </c:pt>
                  <c:pt idx="6">
                    <c:v>3.3808886780307627E-2</c:v>
                  </c:pt>
                </c:numCache>
              </c:numRef>
            </c:plus>
            <c:minus>
              <c:numRef>
                <c:f>'Gra phs'!$N$364:$N$370</c:f>
                <c:numCache>
                  <c:formatCode>General</c:formatCode>
                  <c:ptCount val="7"/>
                  <c:pt idx="0">
                    <c:v>5.4224362032470101E-2</c:v>
                  </c:pt>
                  <c:pt idx="1">
                    <c:v>2.7104230834561351E-2</c:v>
                  </c:pt>
                  <c:pt idx="2">
                    <c:v>3.705656805909769E-2</c:v>
                  </c:pt>
                  <c:pt idx="3">
                    <c:v>2.1846751674028424E-2</c:v>
                  </c:pt>
                  <c:pt idx="4">
                    <c:v>2.4170007766695166E-2</c:v>
                  </c:pt>
                  <c:pt idx="5">
                    <c:v>5.4342790718092233E-2</c:v>
                  </c:pt>
                  <c:pt idx="6">
                    <c:v>3.3808886780307627E-2</c:v>
                  </c:pt>
                </c:numCache>
              </c:numRef>
            </c:minus>
            <c:spPr>
              <a:noFill/>
              <a:ln w="9525" cap="flat" cmpd="sng" algn="ctr">
                <a:solidFill>
                  <a:srgbClr val="BD1923"/>
                </a:solidFill>
                <a:round/>
              </a:ln>
              <a:effectLst/>
            </c:spPr>
          </c:errBars>
          <c:cat>
            <c:strRef>
              <c:f>'Gra phs'!$I$364:$I$370</c:f>
              <c:strCache>
                <c:ptCount val="7"/>
                <c:pt idx="0">
                  <c:v>Low FAS</c:v>
                </c:pt>
                <c:pt idx="1">
                  <c:v>Medium FAS</c:v>
                </c:pt>
                <c:pt idx="2">
                  <c:v>Girl</c:v>
                </c:pt>
                <c:pt idx="3">
                  <c:v>No extra help</c:v>
                </c:pt>
                <c:pt idx="4">
                  <c:v>Boy</c:v>
                </c:pt>
                <c:pt idx="5">
                  <c:v>Extra help</c:v>
                </c:pt>
                <c:pt idx="6">
                  <c:v>High FAS</c:v>
                </c:pt>
              </c:strCache>
            </c:strRef>
          </c:cat>
          <c:val>
            <c:numRef>
              <c:f>'Gra phs'!$K$364:$K$370</c:f>
              <c:numCache>
                <c:formatCode>0.0%</c:formatCode>
                <c:ptCount val="7"/>
                <c:pt idx="0">
                  <c:v>0.49127774200179364</c:v>
                </c:pt>
                <c:pt idx="1">
                  <c:v>0.51492072701702696</c:v>
                </c:pt>
                <c:pt idx="2">
                  <c:v>0.55315954723907024</c:v>
                </c:pt>
                <c:pt idx="3">
                  <c:v>0.56101828994130787</c:v>
                </c:pt>
                <c:pt idx="4">
                  <c:v>0.57995668915508169</c:v>
                </c:pt>
                <c:pt idx="5">
                  <c:v>0.60390259310787153</c:v>
                </c:pt>
                <c:pt idx="6">
                  <c:v>0.71306264869062552</c:v>
                </c:pt>
              </c:numCache>
            </c:numRef>
          </c:val>
          <c:extLst>
            <c:ext xmlns:c16="http://schemas.microsoft.com/office/drawing/2014/chart" uri="{C3380CC4-5D6E-409C-BE32-E72D297353CC}">
              <c16:uniqueId val="{00000000-83A1-46FF-A32D-642EF80B1831}"/>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phs'!$J$363</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phs'!$I$364:$I$370</c:f>
              <c:strCache>
                <c:ptCount val="7"/>
                <c:pt idx="0">
                  <c:v>Low FAS</c:v>
                </c:pt>
                <c:pt idx="1">
                  <c:v>Medium FAS</c:v>
                </c:pt>
                <c:pt idx="2">
                  <c:v>Girl</c:v>
                </c:pt>
                <c:pt idx="3">
                  <c:v>No extra help</c:v>
                </c:pt>
                <c:pt idx="4">
                  <c:v>Boy</c:v>
                </c:pt>
                <c:pt idx="5">
                  <c:v>Extra help</c:v>
                </c:pt>
                <c:pt idx="6">
                  <c:v>High FAS</c:v>
                </c:pt>
              </c:strCache>
            </c:strRef>
          </c:cat>
          <c:val>
            <c:numRef>
              <c:f>'Gra phs'!$J$364:$J$370</c:f>
              <c:numCache>
                <c:formatCode>0.0%</c:formatCode>
                <c:ptCount val="7"/>
                <c:pt idx="0">
                  <c:v>0.40512886237915829</c:v>
                </c:pt>
                <c:pt idx="1">
                  <c:v>0.46739268254694144</c:v>
                </c:pt>
                <c:pt idx="2">
                  <c:v>0.45981496643184477</c:v>
                </c:pt>
                <c:pt idx="3">
                  <c:v>0.49236107469942297</c:v>
                </c:pt>
                <c:pt idx="4">
                  <c:v>0.5192307135766564</c:v>
                </c:pt>
                <c:pt idx="5">
                  <c:v>0.46330896233265456</c:v>
                </c:pt>
                <c:pt idx="6">
                  <c:v>0.59397079381668261</c:v>
                </c:pt>
              </c:numCache>
            </c:numRef>
          </c:val>
          <c:smooth val="0"/>
          <c:extLst>
            <c:ext xmlns:c16="http://schemas.microsoft.com/office/drawing/2014/chart" uri="{C3380CC4-5D6E-409C-BE32-E72D297353CC}">
              <c16:uniqueId val="{00000001-83A1-46FF-A32D-642EF80B1831}"/>
            </c:ext>
          </c:extLst>
        </c:ser>
        <c:ser>
          <c:idx val="2"/>
          <c:order val="2"/>
          <c:tx>
            <c:strRef>
              <c:f>'Gra phs'!$L$363</c:f>
              <c:strCache>
                <c:ptCount val="1"/>
                <c:pt idx="0">
                  <c:v>Year 7-8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phs'!$I$364:$I$370</c:f>
              <c:strCache>
                <c:ptCount val="7"/>
                <c:pt idx="0">
                  <c:v>Low FAS</c:v>
                </c:pt>
                <c:pt idx="1">
                  <c:v>Medium FAS</c:v>
                </c:pt>
                <c:pt idx="2">
                  <c:v>Girl</c:v>
                </c:pt>
                <c:pt idx="3">
                  <c:v>No extra help</c:v>
                </c:pt>
                <c:pt idx="4">
                  <c:v>Boy</c:v>
                </c:pt>
                <c:pt idx="5">
                  <c:v>Extra help</c:v>
                </c:pt>
                <c:pt idx="6">
                  <c:v>High FAS</c:v>
                </c:pt>
              </c:strCache>
            </c:strRef>
          </c:cat>
          <c:val>
            <c:numRef>
              <c:f>'Gra phs'!$L$364:$L$370</c:f>
              <c:numCache>
                <c:formatCode>0.0%</c:formatCode>
                <c:ptCount val="7"/>
                <c:pt idx="0">
                  <c:v>0.57085744115784476</c:v>
                </c:pt>
                <c:pt idx="1">
                  <c:v>0.57085744115784476</c:v>
                </c:pt>
                <c:pt idx="2">
                  <c:v>0.57085744115784476</c:v>
                </c:pt>
                <c:pt idx="3">
                  <c:v>0.57085744115784476</c:v>
                </c:pt>
                <c:pt idx="4">
                  <c:v>0.57085744115784476</c:v>
                </c:pt>
                <c:pt idx="5">
                  <c:v>0.57085744115784476</c:v>
                </c:pt>
                <c:pt idx="6">
                  <c:v>0.57085744115784476</c:v>
                </c:pt>
              </c:numCache>
            </c:numRef>
          </c:val>
          <c:smooth val="0"/>
          <c:extLst>
            <c:ext xmlns:c16="http://schemas.microsoft.com/office/drawing/2014/chart" uri="{C3380CC4-5D6E-409C-BE32-E72D297353CC}">
              <c16:uniqueId val="{00000003-83A1-46FF-A32D-642EF80B1831}"/>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phs'!$A$299</c:f>
          <c:strCache>
            <c:ptCount val="1"/>
            <c:pt idx="0">
              <c:v>At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51960784313725"/>
          <c:y val="4.0067521367521369E-2"/>
          <c:w val="0.85865359477124181"/>
          <c:h val="0.66671581196581209"/>
        </c:manualLayout>
      </c:layout>
      <c:barChart>
        <c:barDir val="col"/>
        <c:grouping val="clustered"/>
        <c:varyColors val="0"/>
        <c:ser>
          <c:idx val="1"/>
          <c:order val="1"/>
          <c:tx>
            <c:strRef>
              <c:f>'Gra phs'!$K$376</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phs'!$N$377:$N$383</c:f>
                <c:numCache>
                  <c:formatCode>General</c:formatCode>
                  <c:ptCount val="7"/>
                  <c:pt idx="0">
                    <c:v>5.4178588534588588E-2</c:v>
                  </c:pt>
                  <c:pt idx="1">
                    <c:v>2.708870615037872E-2</c:v>
                  </c:pt>
                  <c:pt idx="2">
                    <c:v>2.1902750009392721E-2</c:v>
                  </c:pt>
                  <c:pt idx="3">
                    <c:v>3.701330636424361E-2</c:v>
                  </c:pt>
                  <c:pt idx="4">
                    <c:v>2.4303174585341005E-2</c:v>
                  </c:pt>
                  <c:pt idx="5">
                    <c:v>5.3977892329595205E-2</c:v>
                  </c:pt>
                  <c:pt idx="6">
                    <c:v>3.5743608653905683E-2</c:v>
                  </c:pt>
                </c:numCache>
              </c:numRef>
            </c:plus>
            <c:minus>
              <c:numRef>
                <c:f>'Gra phs'!$N$377:$N$383</c:f>
                <c:numCache>
                  <c:formatCode>General</c:formatCode>
                  <c:ptCount val="7"/>
                  <c:pt idx="0">
                    <c:v>5.4178588534588588E-2</c:v>
                  </c:pt>
                  <c:pt idx="1">
                    <c:v>2.708870615037872E-2</c:v>
                  </c:pt>
                  <c:pt idx="2">
                    <c:v>2.1902750009392721E-2</c:v>
                  </c:pt>
                  <c:pt idx="3">
                    <c:v>3.701330636424361E-2</c:v>
                  </c:pt>
                  <c:pt idx="4">
                    <c:v>2.4303174585341005E-2</c:v>
                  </c:pt>
                  <c:pt idx="5">
                    <c:v>5.3977892329595205E-2</c:v>
                  </c:pt>
                  <c:pt idx="6">
                    <c:v>3.5743608653905683E-2</c:v>
                  </c:pt>
                </c:numCache>
              </c:numRef>
            </c:minus>
            <c:spPr>
              <a:noFill/>
              <a:ln w="9525" cap="flat" cmpd="sng" algn="ctr">
                <a:solidFill>
                  <a:srgbClr val="C00000"/>
                </a:solidFill>
                <a:round/>
              </a:ln>
              <a:effectLst/>
            </c:spPr>
          </c:errBars>
          <c:cat>
            <c:strRef>
              <c:f>'Gra phs'!$I$377:$I$383</c:f>
              <c:strCache>
                <c:ptCount val="7"/>
                <c:pt idx="0">
                  <c:v>Low FAS</c:v>
                </c:pt>
                <c:pt idx="1">
                  <c:v>Medium FAS</c:v>
                </c:pt>
                <c:pt idx="2">
                  <c:v>No extra help</c:v>
                </c:pt>
                <c:pt idx="3">
                  <c:v>Girl</c:v>
                </c:pt>
                <c:pt idx="4">
                  <c:v>Boy</c:v>
                </c:pt>
                <c:pt idx="5">
                  <c:v>Extra help</c:v>
                </c:pt>
                <c:pt idx="6">
                  <c:v>High FAS</c:v>
                </c:pt>
              </c:strCache>
            </c:strRef>
          </c:cat>
          <c:val>
            <c:numRef>
              <c:f>'Gra phs'!$K$377:$K$383</c:f>
              <c:numCache>
                <c:formatCode>0.0%</c:formatCode>
                <c:ptCount val="7"/>
                <c:pt idx="0">
                  <c:v>0.47768753097529498</c:v>
                </c:pt>
                <c:pt idx="1">
                  <c:v>0.5225539285595131</c:v>
                </c:pt>
                <c:pt idx="2">
                  <c:v>0.54958914886787547</c:v>
                </c:pt>
                <c:pt idx="3">
                  <c:v>0.5583329011587439</c:v>
                </c:pt>
                <c:pt idx="4">
                  <c:v>0.56083854876671047</c:v>
                </c:pt>
                <c:pt idx="5">
                  <c:v>0.61831043196618307</c:v>
                </c:pt>
                <c:pt idx="6">
                  <c:v>0.64597467188167446</c:v>
                </c:pt>
              </c:numCache>
            </c:numRef>
          </c:val>
          <c:extLst>
            <c:ext xmlns:c16="http://schemas.microsoft.com/office/drawing/2014/chart" uri="{C3380CC4-5D6E-409C-BE32-E72D297353CC}">
              <c16:uniqueId val="{00000000-EDC2-4E1B-97DE-858066269890}"/>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phs'!$J$376</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phs'!$I$377:$I$383</c:f>
              <c:strCache>
                <c:ptCount val="7"/>
                <c:pt idx="0">
                  <c:v>Low FAS</c:v>
                </c:pt>
                <c:pt idx="1">
                  <c:v>Medium FAS</c:v>
                </c:pt>
                <c:pt idx="2">
                  <c:v>No extra help</c:v>
                </c:pt>
                <c:pt idx="3">
                  <c:v>Girl</c:v>
                </c:pt>
                <c:pt idx="4">
                  <c:v>Boy</c:v>
                </c:pt>
                <c:pt idx="5">
                  <c:v>Extra help</c:v>
                </c:pt>
                <c:pt idx="6">
                  <c:v>High FAS</c:v>
                </c:pt>
              </c:strCache>
            </c:strRef>
          </c:cat>
          <c:val>
            <c:numRef>
              <c:f>'Gra phs'!$J$377:$J$383</c:f>
              <c:numCache>
                <c:formatCode>0.0%</c:formatCode>
                <c:ptCount val="7"/>
                <c:pt idx="0">
                  <c:v>0.43580718537454433</c:v>
                </c:pt>
                <c:pt idx="1">
                  <c:v>0.47984873673783496</c:v>
                </c:pt>
                <c:pt idx="2">
                  <c:v>0.4895765255366768</c:v>
                </c:pt>
                <c:pt idx="3">
                  <c:v>0.46773023074717984</c:v>
                </c:pt>
                <c:pt idx="4">
                  <c:v>0.51488922106750312</c:v>
                </c:pt>
                <c:pt idx="5">
                  <c:v>0.50291118000503454</c:v>
                </c:pt>
                <c:pt idx="6">
                  <c:v>0.55434228331966928</c:v>
                </c:pt>
              </c:numCache>
            </c:numRef>
          </c:val>
          <c:smooth val="0"/>
          <c:extLst>
            <c:ext xmlns:c16="http://schemas.microsoft.com/office/drawing/2014/chart" uri="{C3380CC4-5D6E-409C-BE32-E72D297353CC}">
              <c16:uniqueId val="{00000001-EDC2-4E1B-97DE-858066269890}"/>
            </c:ext>
          </c:extLst>
        </c:ser>
        <c:ser>
          <c:idx val="2"/>
          <c:order val="2"/>
          <c:tx>
            <c:strRef>
              <c:f>'Gra phs'!$L$376</c:f>
              <c:strCache>
                <c:ptCount val="1"/>
                <c:pt idx="0">
                  <c:v>Year 7-8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phs'!$I$377:$I$383</c:f>
              <c:strCache>
                <c:ptCount val="7"/>
                <c:pt idx="0">
                  <c:v>Low FAS</c:v>
                </c:pt>
                <c:pt idx="1">
                  <c:v>Medium FAS</c:v>
                </c:pt>
                <c:pt idx="2">
                  <c:v>No extra help</c:v>
                </c:pt>
                <c:pt idx="3">
                  <c:v>Girl</c:v>
                </c:pt>
                <c:pt idx="4">
                  <c:v>Boy</c:v>
                </c:pt>
                <c:pt idx="5">
                  <c:v>Extra help</c:v>
                </c:pt>
                <c:pt idx="6">
                  <c:v>High FAS</c:v>
                </c:pt>
              </c:strCache>
            </c:strRef>
          </c:cat>
          <c:val>
            <c:numRef>
              <c:f>'Gra phs'!$L$377:$L$383</c:f>
              <c:numCache>
                <c:formatCode>0.0%</c:formatCode>
                <c:ptCount val="7"/>
                <c:pt idx="0">
                  <c:v>0.55866324159957748</c:v>
                </c:pt>
                <c:pt idx="1">
                  <c:v>0.55866324159957748</c:v>
                </c:pt>
                <c:pt idx="2">
                  <c:v>0.55866324159957748</c:v>
                </c:pt>
                <c:pt idx="3">
                  <c:v>0.55866324159957748</c:v>
                </c:pt>
                <c:pt idx="4">
                  <c:v>0.55866324159957748</c:v>
                </c:pt>
                <c:pt idx="5">
                  <c:v>0.55866324159957748</c:v>
                </c:pt>
                <c:pt idx="6">
                  <c:v>0.55866324159957748</c:v>
                </c:pt>
              </c:numCache>
            </c:numRef>
          </c:val>
          <c:smooth val="0"/>
          <c:extLst>
            <c:ext xmlns:c16="http://schemas.microsoft.com/office/drawing/2014/chart" uri="{C3380CC4-5D6E-409C-BE32-E72D297353CC}">
              <c16:uniqueId val="{00000003-EDC2-4E1B-97DE-858066269890}"/>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layout>
        <c:manualLayout>
          <c:xMode val="edge"/>
          <c:yMode val="edge"/>
          <c:x val="4.7751872578372039E-2"/>
          <c:y val="0.87317414529914539"/>
          <c:w val="0.93233153594771245"/>
          <c:h val="0.1105435897435897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phs'!$A$311</c:f>
          <c:strCache>
            <c:ptCount val="1"/>
            <c:pt idx="0">
              <c:v>Outside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513709076845653E-2"/>
          <c:y val="2.9850427350427349E-2"/>
          <c:w val="0.95097258184630873"/>
          <c:h val="0.67647350427350428"/>
        </c:manualLayout>
      </c:layout>
      <c:barChart>
        <c:barDir val="col"/>
        <c:grouping val="clustered"/>
        <c:varyColors val="0"/>
        <c:ser>
          <c:idx val="1"/>
          <c:order val="1"/>
          <c:tx>
            <c:strRef>
              <c:f>'Gra phs'!$K$388</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phs'!$N$389:$N$395</c:f>
                <c:numCache>
                  <c:formatCode>General</c:formatCode>
                  <c:ptCount val="7"/>
                  <c:pt idx="0">
                    <c:v>5.3964670165823743E-2</c:v>
                  </c:pt>
                  <c:pt idx="1">
                    <c:v>2.6522454466600117E-2</c:v>
                  </c:pt>
                  <c:pt idx="2">
                    <c:v>5.3982576509451263E-2</c:v>
                  </c:pt>
                  <c:pt idx="3">
                    <c:v>3.5711571210053791E-2</c:v>
                  </c:pt>
                  <c:pt idx="4">
                    <c:v>2.3429024707318242E-2</c:v>
                  </c:pt>
                  <c:pt idx="5">
                    <c:v>2.0967281505103491E-2</c:v>
                  </c:pt>
                  <c:pt idx="6">
                    <c:v>3.1855052135993205E-2</c:v>
                  </c:pt>
                </c:numCache>
              </c:numRef>
            </c:plus>
            <c:minus>
              <c:numRef>
                <c:f>'Gra phs'!$N$389:$N$395</c:f>
                <c:numCache>
                  <c:formatCode>General</c:formatCode>
                  <c:ptCount val="7"/>
                  <c:pt idx="0">
                    <c:v>5.3964670165823743E-2</c:v>
                  </c:pt>
                  <c:pt idx="1">
                    <c:v>2.6522454466600117E-2</c:v>
                  </c:pt>
                  <c:pt idx="2">
                    <c:v>5.3982576509451263E-2</c:v>
                  </c:pt>
                  <c:pt idx="3">
                    <c:v>3.5711571210053791E-2</c:v>
                  </c:pt>
                  <c:pt idx="4">
                    <c:v>2.3429024707318242E-2</c:v>
                  </c:pt>
                  <c:pt idx="5">
                    <c:v>2.0967281505103491E-2</c:v>
                  </c:pt>
                  <c:pt idx="6">
                    <c:v>3.1855052135993205E-2</c:v>
                  </c:pt>
                </c:numCache>
              </c:numRef>
            </c:minus>
            <c:spPr>
              <a:noFill/>
              <a:ln w="9525" cap="flat" cmpd="sng" algn="ctr">
                <a:solidFill>
                  <a:srgbClr val="C00000"/>
                </a:solidFill>
                <a:round/>
              </a:ln>
              <a:effectLst/>
            </c:spPr>
          </c:errBars>
          <c:cat>
            <c:strRef>
              <c:f>'Gra phs'!$I$389:$I$395</c:f>
              <c:strCache>
                <c:ptCount val="7"/>
                <c:pt idx="0">
                  <c:v>Low FAS</c:v>
                </c:pt>
                <c:pt idx="1">
                  <c:v>Medium FAS</c:v>
                </c:pt>
                <c:pt idx="2">
                  <c:v>Extra help</c:v>
                </c:pt>
                <c:pt idx="3">
                  <c:v>Girl</c:v>
                </c:pt>
                <c:pt idx="4">
                  <c:v>Boy</c:v>
                </c:pt>
                <c:pt idx="5">
                  <c:v>No extra help</c:v>
                </c:pt>
                <c:pt idx="6">
                  <c:v>High FAS</c:v>
                </c:pt>
              </c:strCache>
            </c:strRef>
          </c:cat>
          <c:val>
            <c:numRef>
              <c:f>'Gra phs'!$K$389:$K$395</c:f>
              <c:numCache>
                <c:formatCode>0.0%</c:formatCode>
                <c:ptCount val="7"/>
                <c:pt idx="0">
                  <c:v>0.54964092848625512</c:v>
                </c:pt>
                <c:pt idx="1">
                  <c:v>0.60406824243169455</c:v>
                </c:pt>
                <c:pt idx="2">
                  <c:v>0.61813719188088279</c:v>
                </c:pt>
                <c:pt idx="3">
                  <c:v>0.64297923872949636</c:v>
                </c:pt>
                <c:pt idx="4">
                  <c:v>0.6452607797274762</c:v>
                </c:pt>
                <c:pt idx="5">
                  <c:v>0.65215953089913381</c:v>
                </c:pt>
                <c:pt idx="6">
                  <c:v>0.76145891065510607</c:v>
                </c:pt>
              </c:numCache>
            </c:numRef>
          </c:val>
          <c:extLst>
            <c:ext xmlns:c16="http://schemas.microsoft.com/office/drawing/2014/chart" uri="{C3380CC4-5D6E-409C-BE32-E72D297353CC}">
              <c16:uniqueId val="{00000000-0B60-4254-9A07-0F588365B12C}"/>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phs'!$J$388</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phs'!$I$389:$I$395</c:f>
              <c:strCache>
                <c:ptCount val="7"/>
                <c:pt idx="0">
                  <c:v>Low FAS</c:v>
                </c:pt>
                <c:pt idx="1">
                  <c:v>Medium FAS</c:v>
                </c:pt>
                <c:pt idx="2">
                  <c:v>Extra help</c:v>
                </c:pt>
                <c:pt idx="3">
                  <c:v>Girl</c:v>
                </c:pt>
                <c:pt idx="4">
                  <c:v>Boy</c:v>
                </c:pt>
                <c:pt idx="5">
                  <c:v>No extra help</c:v>
                </c:pt>
                <c:pt idx="6">
                  <c:v>High FAS</c:v>
                </c:pt>
              </c:strCache>
            </c:strRef>
          </c:cat>
          <c:val>
            <c:numRef>
              <c:f>'Gra phs'!$J$389:$J$395</c:f>
              <c:numCache>
                <c:formatCode>0.0%</c:formatCode>
                <c:ptCount val="7"/>
                <c:pt idx="0">
                  <c:v>0.45692602997781229</c:v>
                </c:pt>
                <c:pt idx="1">
                  <c:v>0.53602569583968995</c:v>
                </c:pt>
                <c:pt idx="2">
                  <c:v>0.50906667954508078</c:v>
                </c:pt>
                <c:pt idx="3">
                  <c:v>0.53501363363327425</c:v>
                </c:pt>
                <c:pt idx="4">
                  <c:v>0.57820773967735328</c:v>
                </c:pt>
                <c:pt idx="5">
                  <c:v>0.56220083212746053</c:v>
                </c:pt>
                <c:pt idx="6">
                  <c:v>0.66765035732132061</c:v>
                </c:pt>
              </c:numCache>
            </c:numRef>
          </c:val>
          <c:smooth val="0"/>
          <c:extLst>
            <c:ext xmlns:c16="http://schemas.microsoft.com/office/drawing/2014/chart" uri="{C3380CC4-5D6E-409C-BE32-E72D297353CC}">
              <c16:uniqueId val="{00000001-0B60-4254-9A07-0F588365B12C}"/>
            </c:ext>
          </c:extLst>
        </c:ser>
        <c:ser>
          <c:idx val="2"/>
          <c:order val="2"/>
          <c:tx>
            <c:strRef>
              <c:f>'Gra phs'!$L$388</c:f>
              <c:strCache>
                <c:ptCount val="1"/>
                <c:pt idx="0">
                  <c:v>Year 7-8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phs'!$I$389:$I$395</c:f>
              <c:strCache>
                <c:ptCount val="7"/>
                <c:pt idx="0">
                  <c:v>Low FAS</c:v>
                </c:pt>
                <c:pt idx="1">
                  <c:v>Medium FAS</c:v>
                </c:pt>
                <c:pt idx="2">
                  <c:v>Extra help</c:v>
                </c:pt>
                <c:pt idx="3">
                  <c:v>Girl</c:v>
                </c:pt>
                <c:pt idx="4">
                  <c:v>Boy</c:v>
                </c:pt>
                <c:pt idx="5">
                  <c:v>No extra help</c:v>
                </c:pt>
                <c:pt idx="6">
                  <c:v>High FAS</c:v>
                </c:pt>
              </c:strCache>
            </c:strRef>
          </c:cat>
          <c:val>
            <c:numRef>
              <c:f>'Gra phs'!$L$389:$L$395</c:f>
              <c:numCache>
                <c:formatCode>0.0%</c:formatCode>
                <c:ptCount val="7"/>
                <c:pt idx="0">
                  <c:v>0.64386650062727491</c:v>
                </c:pt>
                <c:pt idx="1">
                  <c:v>0.64386650062727491</c:v>
                </c:pt>
                <c:pt idx="2">
                  <c:v>0.64386650062727491</c:v>
                </c:pt>
                <c:pt idx="3">
                  <c:v>0.64386650062727491</c:v>
                </c:pt>
                <c:pt idx="4">
                  <c:v>0.64386650062727491</c:v>
                </c:pt>
                <c:pt idx="5">
                  <c:v>0.64386650062727491</c:v>
                </c:pt>
                <c:pt idx="6">
                  <c:v>0.64386650062727491</c:v>
                </c:pt>
              </c:numCache>
            </c:numRef>
          </c:val>
          <c:smooth val="0"/>
          <c:extLst>
            <c:ext xmlns:c16="http://schemas.microsoft.com/office/drawing/2014/chart" uri="{C3380CC4-5D6E-409C-BE32-E72D297353CC}">
              <c16:uniqueId val="{00000003-0B60-4254-9A07-0F588365B12C}"/>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 phs'!$C$3</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phs'!$N$401:$N$407</c:f>
                <c:numCache>
                  <c:formatCode>General</c:formatCode>
                  <c:ptCount val="7"/>
                  <c:pt idx="0">
                    <c:v>2.7743925987363444E-2</c:v>
                  </c:pt>
                  <c:pt idx="1">
                    <c:v>2.4115414234204803E-2</c:v>
                  </c:pt>
                  <c:pt idx="2">
                    <c:v>4.3602125910351841E-2</c:v>
                  </c:pt>
                  <c:pt idx="3">
                    <c:v>1.955975979543878E-2</c:v>
                  </c:pt>
                  <c:pt idx="4">
                    <c:v>2.3827620948058643E-2</c:v>
                  </c:pt>
                  <c:pt idx="5">
                    <c:v>4.6622544008633297E-2</c:v>
                  </c:pt>
                  <c:pt idx="6">
                    <c:v>3.2968731307563372E-2</c:v>
                  </c:pt>
                </c:numCache>
              </c:numRef>
            </c:plus>
            <c:minus>
              <c:numRef>
                <c:f>'Gra phs'!$N$401:$N$407</c:f>
                <c:numCache>
                  <c:formatCode>General</c:formatCode>
                  <c:ptCount val="7"/>
                  <c:pt idx="0">
                    <c:v>2.7743925987363444E-2</c:v>
                  </c:pt>
                  <c:pt idx="1">
                    <c:v>2.4115414234204803E-2</c:v>
                  </c:pt>
                  <c:pt idx="2">
                    <c:v>4.3602125910351841E-2</c:v>
                  </c:pt>
                  <c:pt idx="3">
                    <c:v>1.955975979543878E-2</c:v>
                  </c:pt>
                  <c:pt idx="4">
                    <c:v>2.3827620948058643E-2</c:v>
                  </c:pt>
                  <c:pt idx="5">
                    <c:v>4.6622544008633297E-2</c:v>
                  </c:pt>
                  <c:pt idx="6">
                    <c:v>3.2968731307563372E-2</c:v>
                  </c:pt>
                </c:numCache>
              </c:numRef>
            </c:minus>
            <c:spPr>
              <a:noFill/>
              <a:ln w="9525" cap="flat" cmpd="sng" algn="ctr">
                <a:solidFill>
                  <a:srgbClr val="C00000"/>
                </a:solidFill>
                <a:round/>
              </a:ln>
              <a:effectLst/>
            </c:spPr>
          </c:errBars>
          <c:cat>
            <c:strRef>
              <c:f>'Gra phs'!$I$401:$I$407</c:f>
              <c:strCache>
                <c:ptCount val="7"/>
                <c:pt idx="0">
                  <c:v>Girl</c:v>
                </c:pt>
                <c:pt idx="1">
                  <c:v>Medium FAS</c:v>
                </c:pt>
                <c:pt idx="2">
                  <c:v>Low FAS</c:v>
                </c:pt>
                <c:pt idx="3">
                  <c:v>No extra help</c:v>
                </c:pt>
                <c:pt idx="4">
                  <c:v>Boy</c:v>
                </c:pt>
                <c:pt idx="5">
                  <c:v>Extra help</c:v>
                </c:pt>
                <c:pt idx="6">
                  <c:v>High FAS</c:v>
                </c:pt>
              </c:strCache>
            </c:strRef>
          </c:cat>
          <c:val>
            <c:numRef>
              <c:f>'Gra phs'!$K$401:$K$407</c:f>
              <c:numCache>
                <c:formatCode>0.0%</c:formatCode>
                <c:ptCount val="7"/>
                <c:pt idx="0">
                  <c:v>0.38631373078171938</c:v>
                </c:pt>
                <c:pt idx="1">
                  <c:v>0.41686901384733993</c:v>
                </c:pt>
                <c:pt idx="2">
                  <c:v>0.41843167979833368</c:v>
                </c:pt>
                <c:pt idx="3">
                  <c:v>0.43676743475972446</c:v>
                </c:pt>
                <c:pt idx="4">
                  <c:v>0.48630433716535781</c:v>
                </c:pt>
                <c:pt idx="5">
                  <c:v>0.49462274524027877</c:v>
                </c:pt>
                <c:pt idx="6">
                  <c:v>0.50210567638275305</c:v>
                </c:pt>
              </c:numCache>
            </c:numRef>
          </c:val>
          <c:extLst>
            <c:ext xmlns:c16="http://schemas.microsoft.com/office/drawing/2014/chart" uri="{C3380CC4-5D6E-409C-BE32-E72D297353CC}">
              <c16:uniqueId val="{00000000-3F99-4588-8DB5-1451B9B97EF3}"/>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phs'!$J$400</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phs'!$I$401:$I$407</c:f>
              <c:strCache>
                <c:ptCount val="7"/>
                <c:pt idx="0">
                  <c:v>Girl</c:v>
                </c:pt>
                <c:pt idx="1">
                  <c:v>Medium FAS</c:v>
                </c:pt>
                <c:pt idx="2">
                  <c:v>Low FAS</c:v>
                </c:pt>
                <c:pt idx="3">
                  <c:v>No extra help</c:v>
                </c:pt>
                <c:pt idx="4">
                  <c:v>Boy</c:v>
                </c:pt>
                <c:pt idx="5">
                  <c:v>Extra help</c:v>
                </c:pt>
                <c:pt idx="6">
                  <c:v>High FAS</c:v>
                </c:pt>
              </c:strCache>
            </c:strRef>
          </c:cat>
          <c:val>
            <c:numRef>
              <c:f>'Gra phs'!$J$401:$J$407</c:f>
              <c:numCache>
                <c:formatCode>0.0%</c:formatCode>
                <c:ptCount val="7"/>
                <c:pt idx="0">
                  <c:v>0.35854170415067949</c:v>
                </c:pt>
                <c:pt idx="1">
                  <c:v>0.38190354586424163</c:v>
                </c:pt>
                <c:pt idx="2">
                  <c:v>0.3615804415732955</c:v>
                </c:pt>
                <c:pt idx="3">
                  <c:v>0.40014103152261093</c:v>
                </c:pt>
                <c:pt idx="4">
                  <c:v>0.44207991910212419</c:v>
                </c:pt>
                <c:pt idx="5">
                  <c:v>0.40705525588338298</c:v>
                </c:pt>
                <c:pt idx="6">
                  <c:v>0.47357841695683661</c:v>
                </c:pt>
              </c:numCache>
            </c:numRef>
          </c:val>
          <c:smooth val="0"/>
          <c:extLst>
            <c:ext xmlns:c16="http://schemas.microsoft.com/office/drawing/2014/chart" uri="{C3380CC4-5D6E-409C-BE32-E72D297353CC}">
              <c16:uniqueId val="{00000001-3F99-4588-8DB5-1451B9B97EF3}"/>
            </c:ext>
          </c:extLst>
        </c:ser>
        <c:ser>
          <c:idx val="2"/>
          <c:order val="2"/>
          <c:tx>
            <c:strRef>
              <c:f>'Gra phs'!$L$400</c:f>
              <c:strCache>
                <c:ptCount val="1"/>
                <c:pt idx="0">
                  <c:v>Year 9-11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phs'!$I$401:$I$407</c:f>
              <c:strCache>
                <c:ptCount val="7"/>
                <c:pt idx="0">
                  <c:v>Girl</c:v>
                </c:pt>
                <c:pt idx="1">
                  <c:v>Medium FAS</c:v>
                </c:pt>
                <c:pt idx="2">
                  <c:v>Low FAS</c:v>
                </c:pt>
                <c:pt idx="3">
                  <c:v>No extra help</c:v>
                </c:pt>
                <c:pt idx="4">
                  <c:v>Boy</c:v>
                </c:pt>
                <c:pt idx="5">
                  <c:v>Extra help</c:v>
                </c:pt>
                <c:pt idx="6">
                  <c:v>High FAS</c:v>
                </c:pt>
              </c:strCache>
            </c:strRef>
          </c:cat>
          <c:val>
            <c:numRef>
              <c:f>'Gra phs'!$L$401:$L$407</c:f>
              <c:numCache>
                <c:formatCode>0.0%</c:formatCode>
                <c:ptCount val="7"/>
                <c:pt idx="0">
                  <c:v>0.44858238212369195</c:v>
                </c:pt>
                <c:pt idx="1">
                  <c:v>0.44858238212369195</c:v>
                </c:pt>
                <c:pt idx="2">
                  <c:v>0.44858238212369195</c:v>
                </c:pt>
                <c:pt idx="3">
                  <c:v>0.44858238212369195</c:v>
                </c:pt>
                <c:pt idx="4">
                  <c:v>0.44858238212369195</c:v>
                </c:pt>
                <c:pt idx="5">
                  <c:v>0.44858238212369195</c:v>
                </c:pt>
                <c:pt idx="6">
                  <c:v>0.44858238212369195</c:v>
                </c:pt>
              </c:numCache>
            </c:numRef>
          </c:val>
          <c:smooth val="0"/>
          <c:extLst>
            <c:ext xmlns:c16="http://schemas.microsoft.com/office/drawing/2014/chart" uri="{C3380CC4-5D6E-409C-BE32-E72D297353CC}">
              <c16:uniqueId val="{00000003-3F99-4588-8DB5-1451B9B97EF3}"/>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phs'!$A$299</c:f>
          <c:strCache>
            <c:ptCount val="1"/>
            <c:pt idx="0">
              <c:v>At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51960784313725"/>
          <c:y val="4.0067521367521369E-2"/>
          <c:w val="0.85865359477124181"/>
          <c:h val="0.69385256410256424"/>
        </c:manualLayout>
      </c:layout>
      <c:barChart>
        <c:barDir val="col"/>
        <c:grouping val="clustered"/>
        <c:varyColors val="0"/>
        <c:ser>
          <c:idx val="1"/>
          <c:order val="1"/>
          <c:tx>
            <c:strRef>
              <c:f>'Gra phs'!$K$413</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phs'!$N$414:$N$420</c:f>
                <c:numCache>
                  <c:formatCode>General</c:formatCode>
                  <c:ptCount val="7"/>
                  <c:pt idx="0">
                    <c:v>2.6818627553566097E-2</c:v>
                  </c:pt>
                  <c:pt idx="1">
                    <c:v>4.3174833945890313E-2</c:v>
                  </c:pt>
                  <c:pt idx="2">
                    <c:v>1.9503111198513206E-2</c:v>
                  </c:pt>
                  <c:pt idx="3">
                    <c:v>2.4219042890898095E-2</c:v>
                  </c:pt>
                  <c:pt idx="4">
                    <c:v>3.2727447538453379E-2</c:v>
                  </c:pt>
                  <c:pt idx="5">
                    <c:v>4.6446708006423129E-2</c:v>
                  </c:pt>
                  <c:pt idx="6">
                    <c:v>2.3832971942871102E-2</c:v>
                  </c:pt>
                </c:numCache>
              </c:numRef>
            </c:plus>
            <c:minus>
              <c:numRef>
                <c:f>'Gra phs'!$N$414:$N$420</c:f>
                <c:numCache>
                  <c:formatCode>General</c:formatCode>
                  <c:ptCount val="7"/>
                  <c:pt idx="0">
                    <c:v>2.6818627553566097E-2</c:v>
                  </c:pt>
                  <c:pt idx="1">
                    <c:v>4.3174833945890313E-2</c:v>
                  </c:pt>
                  <c:pt idx="2">
                    <c:v>1.9503111198513206E-2</c:v>
                  </c:pt>
                  <c:pt idx="3">
                    <c:v>2.4219042890898095E-2</c:v>
                  </c:pt>
                  <c:pt idx="4">
                    <c:v>3.2727447538453379E-2</c:v>
                  </c:pt>
                  <c:pt idx="5">
                    <c:v>4.6446708006423129E-2</c:v>
                  </c:pt>
                  <c:pt idx="6">
                    <c:v>2.3832971942871102E-2</c:v>
                  </c:pt>
                </c:numCache>
              </c:numRef>
            </c:minus>
            <c:spPr>
              <a:noFill/>
              <a:ln w="9525" cap="flat" cmpd="sng" algn="ctr">
                <a:solidFill>
                  <a:srgbClr val="C00000"/>
                </a:solidFill>
                <a:round/>
              </a:ln>
              <a:effectLst/>
            </c:spPr>
          </c:errBars>
          <c:cat>
            <c:strRef>
              <c:f>'Gra phs'!$I$414:$I$420</c:f>
              <c:strCache>
                <c:ptCount val="7"/>
                <c:pt idx="0">
                  <c:v>Girl</c:v>
                </c:pt>
                <c:pt idx="1">
                  <c:v>Low FAS</c:v>
                </c:pt>
                <c:pt idx="2">
                  <c:v>No extra help</c:v>
                </c:pt>
                <c:pt idx="3">
                  <c:v>Medium FAS</c:v>
                </c:pt>
                <c:pt idx="4">
                  <c:v>High FAS</c:v>
                </c:pt>
                <c:pt idx="5">
                  <c:v>Extra help</c:v>
                </c:pt>
                <c:pt idx="6">
                  <c:v>Boy</c:v>
                </c:pt>
              </c:strCache>
            </c:strRef>
          </c:cat>
          <c:val>
            <c:numRef>
              <c:f>'Gra phs'!$K$414:$K$420</c:f>
              <c:numCache>
                <c:formatCode>0.0%</c:formatCode>
                <c:ptCount val="7"/>
                <c:pt idx="0">
                  <c:v>0.33125624582795243</c:v>
                </c:pt>
                <c:pt idx="1">
                  <c:v>0.39323148704166533</c:v>
                </c:pt>
                <c:pt idx="2">
                  <c:v>0.42637103660291209</c:v>
                </c:pt>
                <c:pt idx="3">
                  <c:v>0.43059490014693075</c:v>
                </c:pt>
                <c:pt idx="4">
                  <c:v>0.43958261134334015</c:v>
                </c:pt>
                <c:pt idx="5">
                  <c:v>0.45628637206661887</c:v>
                </c:pt>
                <c:pt idx="6">
                  <c:v>0.4913191427301053</c:v>
                </c:pt>
              </c:numCache>
            </c:numRef>
          </c:val>
          <c:extLst>
            <c:ext xmlns:c16="http://schemas.microsoft.com/office/drawing/2014/chart" uri="{C3380CC4-5D6E-409C-BE32-E72D297353CC}">
              <c16:uniqueId val="{00000000-2D00-4952-A8B6-FE4696911419}"/>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phs'!$J$413</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phs'!$I$414:$I$420</c:f>
              <c:strCache>
                <c:ptCount val="7"/>
                <c:pt idx="0">
                  <c:v>Girl</c:v>
                </c:pt>
                <c:pt idx="1">
                  <c:v>Low FAS</c:v>
                </c:pt>
                <c:pt idx="2">
                  <c:v>No extra help</c:v>
                </c:pt>
                <c:pt idx="3">
                  <c:v>Medium FAS</c:v>
                </c:pt>
                <c:pt idx="4">
                  <c:v>High FAS</c:v>
                </c:pt>
                <c:pt idx="5">
                  <c:v>Extra help</c:v>
                </c:pt>
                <c:pt idx="6">
                  <c:v>Boy</c:v>
                </c:pt>
              </c:strCache>
            </c:strRef>
          </c:cat>
          <c:val>
            <c:numRef>
              <c:f>'Gra phs'!$J$414:$J$420</c:f>
              <c:numCache>
                <c:formatCode>0.0%</c:formatCode>
                <c:ptCount val="7"/>
                <c:pt idx="0">
                  <c:v>0.36932607306116372</c:v>
                </c:pt>
                <c:pt idx="1">
                  <c:v>0.38430980920574231</c:v>
                </c:pt>
                <c:pt idx="2">
                  <c:v>0.39670432104402037</c:v>
                </c:pt>
                <c:pt idx="3">
                  <c:v>0.38997077362797522</c:v>
                </c:pt>
                <c:pt idx="4">
                  <c:v>0.43195052727170469</c:v>
                </c:pt>
                <c:pt idx="5">
                  <c:v>0.41982036602187583</c:v>
                </c:pt>
                <c:pt idx="6">
                  <c:v>0.42532689995375156</c:v>
                </c:pt>
              </c:numCache>
            </c:numRef>
          </c:val>
          <c:smooth val="0"/>
          <c:extLst>
            <c:ext xmlns:c16="http://schemas.microsoft.com/office/drawing/2014/chart" uri="{C3380CC4-5D6E-409C-BE32-E72D297353CC}">
              <c16:uniqueId val="{00000001-2D00-4952-A8B6-FE4696911419}"/>
            </c:ext>
          </c:extLst>
        </c:ser>
        <c:ser>
          <c:idx val="2"/>
          <c:order val="2"/>
          <c:tx>
            <c:strRef>
              <c:f>'Gra phs'!$L$413</c:f>
              <c:strCache>
                <c:ptCount val="1"/>
                <c:pt idx="0">
                  <c:v>Year 9-11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phs'!$I$414:$I$420</c:f>
              <c:strCache>
                <c:ptCount val="7"/>
                <c:pt idx="0">
                  <c:v>Girl</c:v>
                </c:pt>
                <c:pt idx="1">
                  <c:v>Low FAS</c:v>
                </c:pt>
                <c:pt idx="2">
                  <c:v>No extra help</c:v>
                </c:pt>
                <c:pt idx="3">
                  <c:v>Medium FAS</c:v>
                </c:pt>
                <c:pt idx="4">
                  <c:v>High FAS</c:v>
                </c:pt>
                <c:pt idx="5">
                  <c:v>Extra help</c:v>
                </c:pt>
                <c:pt idx="6">
                  <c:v>Boy</c:v>
                </c:pt>
              </c:strCache>
            </c:strRef>
          </c:cat>
          <c:val>
            <c:numRef>
              <c:f>'Gra phs'!$L$414:$L$420</c:f>
              <c:numCache>
                <c:formatCode>0.0%</c:formatCode>
                <c:ptCount val="7"/>
                <c:pt idx="0">
                  <c:v>0.43378546995626399</c:v>
                </c:pt>
                <c:pt idx="1">
                  <c:v>0.43378546995626399</c:v>
                </c:pt>
                <c:pt idx="2">
                  <c:v>0.43378546995626399</c:v>
                </c:pt>
                <c:pt idx="3">
                  <c:v>0.43378546995626399</c:v>
                </c:pt>
                <c:pt idx="4">
                  <c:v>0.43378546995626399</c:v>
                </c:pt>
                <c:pt idx="5">
                  <c:v>0.43378546995626399</c:v>
                </c:pt>
                <c:pt idx="6">
                  <c:v>0.43378546995626399</c:v>
                </c:pt>
              </c:numCache>
            </c:numRef>
          </c:val>
          <c:smooth val="0"/>
          <c:extLst>
            <c:ext xmlns:c16="http://schemas.microsoft.com/office/drawing/2014/chart" uri="{C3380CC4-5D6E-409C-BE32-E72D297353CC}">
              <c16:uniqueId val="{00000003-2D00-4952-A8B6-FE4696911419}"/>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448"/>
        <c:crosses val="autoZero"/>
        <c:crossBetween val="between"/>
        <c:majorUnit val="0.2"/>
      </c:valAx>
      <c:spPr>
        <a:noFill/>
        <a:ln>
          <a:noFill/>
        </a:ln>
        <a:effectLst/>
      </c:spPr>
    </c:plotArea>
    <c:legend>
      <c:legendPos val="b"/>
      <c:legendEntry>
        <c:idx val="3"/>
        <c:delete val="1"/>
      </c:legendEntry>
      <c:layout>
        <c:manualLayout>
          <c:xMode val="edge"/>
          <c:yMode val="edge"/>
          <c:x val="4.7751872578372039E-2"/>
          <c:y val="0.88931727136458072"/>
          <c:w val="0.95224820261437904"/>
          <c:h val="9.44005908186432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phs'!$A$311</c:f>
          <c:strCache>
            <c:ptCount val="1"/>
            <c:pt idx="0">
              <c:v>Outside school</c:v>
            </c:pt>
          </c:strCache>
        </c:strRef>
      </c:tx>
      <c:overlay val="1"/>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513709076845653E-2"/>
          <c:y val="2.9850427350427349E-2"/>
          <c:w val="0.95097258184630873"/>
          <c:h val="0.70361025641025643"/>
        </c:manualLayout>
      </c:layout>
      <c:barChart>
        <c:barDir val="col"/>
        <c:grouping val="clustered"/>
        <c:varyColors val="0"/>
        <c:ser>
          <c:idx val="1"/>
          <c:order val="1"/>
          <c:tx>
            <c:strRef>
              <c:f>'Gra phs'!$K$425</c:f>
              <c:strCache>
                <c:ptCount val="1"/>
                <c:pt idx="0">
                  <c:v>Active Lincolnshire</c:v>
                </c:pt>
              </c:strCache>
            </c:strRef>
          </c:tx>
          <c:spPr>
            <a:solidFill>
              <a:srgbClr val="06A7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phs'!$N$426:$N$432</c:f>
                <c:numCache>
                  <c:formatCode>General</c:formatCode>
                  <c:ptCount val="7"/>
                  <c:pt idx="0">
                    <c:v>4.4183436300400704E-2</c:v>
                  </c:pt>
                  <c:pt idx="1">
                    <c:v>2.4452145911512135E-2</c:v>
                  </c:pt>
                  <c:pt idx="2">
                    <c:v>2.8487213407710085E-2</c:v>
                  </c:pt>
                  <c:pt idx="3">
                    <c:v>1.9687111245259837E-2</c:v>
                  </c:pt>
                  <c:pt idx="4">
                    <c:v>2.3652782236093736E-2</c:v>
                  </c:pt>
                  <c:pt idx="5">
                    <c:v>4.5882597436457916E-2</c:v>
                  </c:pt>
                  <c:pt idx="6">
                    <c:v>3.1977422742930521E-2</c:v>
                  </c:pt>
                </c:numCache>
              </c:numRef>
            </c:plus>
            <c:minus>
              <c:numRef>
                <c:f>'Gra phs'!$N$426:$N$432</c:f>
                <c:numCache>
                  <c:formatCode>General</c:formatCode>
                  <c:ptCount val="7"/>
                  <c:pt idx="0">
                    <c:v>4.4183436300400704E-2</c:v>
                  </c:pt>
                  <c:pt idx="1">
                    <c:v>2.4452145911512135E-2</c:v>
                  </c:pt>
                  <c:pt idx="2">
                    <c:v>2.8487213407710085E-2</c:v>
                  </c:pt>
                  <c:pt idx="3">
                    <c:v>1.9687111245259837E-2</c:v>
                  </c:pt>
                  <c:pt idx="4">
                    <c:v>2.3652782236093736E-2</c:v>
                  </c:pt>
                  <c:pt idx="5">
                    <c:v>4.5882597436457916E-2</c:v>
                  </c:pt>
                  <c:pt idx="6">
                    <c:v>3.1977422742930521E-2</c:v>
                  </c:pt>
                </c:numCache>
              </c:numRef>
            </c:minus>
            <c:spPr>
              <a:noFill/>
              <a:ln w="9525" cap="flat" cmpd="sng" algn="ctr">
                <a:solidFill>
                  <a:srgbClr val="C00000"/>
                </a:solidFill>
                <a:round/>
              </a:ln>
              <a:effectLst/>
            </c:spPr>
          </c:errBars>
          <c:cat>
            <c:strRef>
              <c:f>'Gra phs'!$I$426:$I$432</c:f>
              <c:strCache>
                <c:ptCount val="7"/>
                <c:pt idx="0">
                  <c:v>Low FAS</c:v>
                </c:pt>
                <c:pt idx="1">
                  <c:v>Medium FAS</c:v>
                </c:pt>
                <c:pt idx="2">
                  <c:v>Girl</c:v>
                </c:pt>
                <c:pt idx="3">
                  <c:v>No extra help</c:v>
                </c:pt>
                <c:pt idx="4">
                  <c:v>Boy</c:v>
                </c:pt>
                <c:pt idx="5">
                  <c:v>Extra help</c:v>
                </c:pt>
                <c:pt idx="6">
                  <c:v>High FAS</c:v>
                </c:pt>
              </c:strCache>
            </c:strRef>
          </c:cat>
          <c:val>
            <c:numRef>
              <c:f>'Gra phs'!$K$426:$K$432</c:f>
              <c:numCache>
                <c:formatCode>0.0%</c:formatCode>
                <c:ptCount val="7"/>
                <c:pt idx="0">
                  <c:v>0.48897881784382929</c:v>
                </c:pt>
                <c:pt idx="1">
                  <c:v>0.49135764993498043</c:v>
                </c:pt>
                <c:pt idx="2">
                  <c:v>0.49282845503510847</c:v>
                </c:pt>
                <c:pt idx="3">
                  <c:v>0.52800981033814787</c:v>
                </c:pt>
                <c:pt idx="4">
                  <c:v>0.56196928833259763</c:v>
                </c:pt>
                <c:pt idx="5">
                  <c:v>0.58888494830765037</c:v>
                </c:pt>
                <c:pt idx="6">
                  <c:v>0.62170546407445848</c:v>
                </c:pt>
              </c:numCache>
            </c:numRef>
          </c:val>
          <c:extLst>
            <c:ext xmlns:c16="http://schemas.microsoft.com/office/drawing/2014/chart" uri="{C3380CC4-5D6E-409C-BE32-E72D297353CC}">
              <c16:uniqueId val="{00000000-0FBC-46E8-8DF9-01D81F6988FF}"/>
            </c:ext>
          </c:extLst>
        </c:ser>
        <c:dLbls>
          <c:showLegendKey val="0"/>
          <c:showVal val="0"/>
          <c:showCatName val="0"/>
          <c:showSerName val="0"/>
          <c:showPercent val="0"/>
          <c:showBubbleSize val="0"/>
        </c:dLbls>
        <c:gapWidth val="60"/>
        <c:overlap val="100"/>
        <c:axId val="713563448"/>
        <c:axId val="713563776"/>
      </c:barChart>
      <c:lineChart>
        <c:grouping val="standard"/>
        <c:varyColors val="0"/>
        <c:ser>
          <c:idx val="0"/>
          <c:order val="0"/>
          <c:tx>
            <c:strRef>
              <c:f>'Gra phs'!$J$425</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 phs'!$I$426:$I$432</c:f>
              <c:strCache>
                <c:ptCount val="7"/>
                <c:pt idx="0">
                  <c:v>Low FAS</c:v>
                </c:pt>
                <c:pt idx="1">
                  <c:v>Medium FAS</c:v>
                </c:pt>
                <c:pt idx="2">
                  <c:v>Girl</c:v>
                </c:pt>
                <c:pt idx="3">
                  <c:v>No extra help</c:v>
                </c:pt>
                <c:pt idx="4">
                  <c:v>Boy</c:v>
                </c:pt>
                <c:pt idx="5">
                  <c:v>Extra help</c:v>
                </c:pt>
                <c:pt idx="6">
                  <c:v>High FAS</c:v>
                </c:pt>
              </c:strCache>
            </c:strRef>
          </c:cat>
          <c:val>
            <c:numRef>
              <c:f>'Gra phs'!$J$426:$J$432</c:f>
              <c:numCache>
                <c:formatCode>0.0%</c:formatCode>
                <c:ptCount val="7"/>
                <c:pt idx="0">
                  <c:v>0.4277313982536356</c:v>
                </c:pt>
                <c:pt idx="1">
                  <c:v>0.47154503417056742</c:v>
                </c:pt>
                <c:pt idx="2">
                  <c:v>0.45794987474030846</c:v>
                </c:pt>
                <c:pt idx="3">
                  <c:v>0.49369437986132769</c:v>
                </c:pt>
                <c:pt idx="4">
                  <c:v>0.52685486433772366</c:v>
                </c:pt>
                <c:pt idx="5">
                  <c:v>0.476511492000328</c:v>
                </c:pt>
                <c:pt idx="6">
                  <c:v>0.58050936459719638</c:v>
                </c:pt>
              </c:numCache>
            </c:numRef>
          </c:val>
          <c:smooth val="0"/>
          <c:extLst>
            <c:ext xmlns:c16="http://schemas.microsoft.com/office/drawing/2014/chart" uri="{C3380CC4-5D6E-409C-BE32-E72D297353CC}">
              <c16:uniqueId val="{00000001-0FBC-46E8-8DF9-01D81F6988FF}"/>
            </c:ext>
          </c:extLst>
        </c:ser>
        <c:ser>
          <c:idx val="2"/>
          <c:order val="2"/>
          <c:tx>
            <c:strRef>
              <c:f>'Gra phs'!$L$425</c:f>
              <c:strCache>
                <c:ptCount val="1"/>
                <c:pt idx="0">
                  <c:v>Year 9-11 Active Lincolnshire</c:v>
                </c:pt>
              </c:strCache>
            </c:strRef>
          </c:tx>
          <c:spPr>
            <a:ln w="25400" cap="rnd">
              <a:solidFill>
                <a:schemeClr val="tx1"/>
              </a:solidFill>
              <a:round/>
            </a:ln>
            <a:effectLst/>
          </c:spPr>
          <c:marker>
            <c:symbol val="none"/>
          </c:marker>
          <c:trendline>
            <c:spPr>
              <a:ln w="25400" cap="rnd">
                <a:solidFill>
                  <a:schemeClr val="tx1"/>
                </a:solidFill>
                <a:prstDash val="solid"/>
              </a:ln>
              <a:effectLst/>
            </c:spPr>
            <c:trendlineType val="linear"/>
            <c:forward val="0.5"/>
            <c:backward val="0.5"/>
            <c:dispRSqr val="0"/>
            <c:dispEq val="0"/>
          </c:trendline>
          <c:cat>
            <c:strRef>
              <c:f>'Gra phs'!$I$426:$I$432</c:f>
              <c:strCache>
                <c:ptCount val="7"/>
                <c:pt idx="0">
                  <c:v>Low FAS</c:v>
                </c:pt>
                <c:pt idx="1">
                  <c:v>Medium FAS</c:v>
                </c:pt>
                <c:pt idx="2">
                  <c:v>Girl</c:v>
                </c:pt>
                <c:pt idx="3">
                  <c:v>No extra help</c:v>
                </c:pt>
                <c:pt idx="4">
                  <c:v>Boy</c:v>
                </c:pt>
                <c:pt idx="5">
                  <c:v>Extra help</c:v>
                </c:pt>
                <c:pt idx="6">
                  <c:v>High FAS</c:v>
                </c:pt>
              </c:strCache>
            </c:strRef>
          </c:cat>
          <c:val>
            <c:numRef>
              <c:f>'Gra phs'!$L$426:$L$432</c:f>
              <c:numCache>
                <c:formatCode>0.0%</c:formatCode>
                <c:ptCount val="7"/>
                <c:pt idx="0">
                  <c:v>0.54213356686639447</c:v>
                </c:pt>
                <c:pt idx="1">
                  <c:v>0.54213356686639447</c:v>
                </c:pt>
                <c:pt idx="2">
                  <c:v>0.54213356686639447</c:v>
                </c:pt>
                <c:pt idx="3">
                  <c:v>0.54213356686639447</c:v>
                </c:pt>
                <c:pt idx="4">
                  <c:v>0.54213356686639447</c:v>
                </c:pt>
                <c:pt idx="5">
                  <c:v>0.54213356686639447</c:v>
                </c:pt>
                <c:pt idx="6">
                  <c:v>0.54213356686639447</c:v>
                </c:pt>
              </c:numCache>
            </c:numRef>
          </c:val>
          <c:smooth val="0"/>
          <c:extLst>
            <c:ext xmlns:c16="http://schemas.microsoft.com/office/drawing/2014/chart" uri="{C3380CC4-5D6E-409C-BE32-E72D297353CC}">
              <c16:uniqueId val="{00000003-0FBC-46E8-8DF9-01D81F6988FF}"/>
            </c:ext>
          </c:extLst>
        </c:ser>
        <c:dLbls>
          <c:showLegendKey val="0"/>
          <c:showVal val="0"/>
          <c:showCatName val="0"/>
          <c:showSerName val="0"/>
          <c:showPercent val="0"/>
          <c:showBubbleSize val="0"/>
        </c:dLbls>
        <c:marker val="1"/>
        <c:smooth val="0"/>
        <c:axId val="713563448"/>
        <c:axId val="713563776"/>
      </c:lineChart>
      <c:catAx>
        <c:axId val="71356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3563776"/>
        <c:crosses val="autoZero"/>
        <c:auto val="1"/>
        <c:lblAlgn val="ctr"/>
        <c:lblOffset val="100"/>
        <c:noMultiLvlLbl val="0"/>
      </c:catAx>
      <c:valAx>
        <c:axId val="713563776"/>
        <c:scaling>
          <c:orientation val="minMax"/>
          <c:max val="1"/>
        </c:scaling>
        <c:delete val="1"/>
        <c:axPos val="l"/>
        <c:numFmt formatCode="0%" sourceLinked="0"/>
        <c:majorTickMark val="none"/>
        <c:minorTickMark val="none"/>
        <c:tickLblPos val="nextTo"/>
        <c:crossAx val="713563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phs'!$B$13</c:f>
          <c:strCache>
            <c:ptCount val="1"/>
            <c:pt idx="0">
              <c:v>Active Lincolnshire</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endParaRPr lang="en-US"/>
        </a:p>
      </c:txPr>
    </c:title>
    <c:autoTitleDeleted val="0"/>
    <c:plotArea>
      <c:layout/>
      <c:barChart>
        <c:barDir val="col"/>
        <c:grouping val="stacked"/>
        <c:varyColors val="0"/>
        <c:ser>
          <c:idx val="0"/>
          <c:order val="0"/>
          <c:tx>
            <c:strRef>
              <c:f>'Gra phs'!$B$16</c:f>
              <c:strCache>
                <c:ptCount val="1"/>
                <c:pt idx="0">
                  <c:v>Less active (less than an average of 30 minutes a day)</c:v>
                </c:pt>
              </c:strCache>
            </c:strRef>
          </c:tx>
          <c:spPr>
            <a:solidFill>
              <a:srgbClr val="BD1923"/>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phs'!$C$13:$D$13</c:f>
              <c:strCache>
                <c:ptCount val="2"/>
                <c:pt idx="0">
                  <c:v>2017-18</c:v>
                </c:pt>
                <c:pt idx="1">
                  <c:v>2018-19</c:v>
                </c:pt>
              </c:strCache>
            </c:strRef>
          </c:cat>
          <c:val>
            <c:numRef>
              <c:f>'Gra phs'!$C$16:$D$16</c:f>
              <c:numCache>
                <c:formatCode>0.0%</c:formatCode>
                <c:ptCount val="2"/>
                <c:pt idx="0">
                  <c:v>0.32356523841726481</c:v>
                </c:pt>
                <c:pt idx="1">
                  <c:v>0.23170268197241659</c:v>
                </c:pt>
              </c:numCache>
            </c:numRef>
          </c:val>
          <c:extLst>
            <c:ext xmlns:c16="http://schemas.microsoft.com/office/drawing/2014/chart" uri="{C3380CC4-5D6E-409C-BE32-E72D297353CC}">
              <c16:uniqueId val="{00000000-0E99-4362-B658-DF67C080D527}"/>
            </c:ext>
          </c:extLst>
        </c:ser>
        <c:ser>
          <c:idx val="1"/>
          <c:order val="1"/>
          <c:tx>
            <c:strRef>
              <c:f>'Gra phs'!$B$15</c:f>
              <c:strCache>
                <c:ptCount val="1"/>
                <c:pt idx="0">
                  <c:v>Fairly active (an average of 30-59 minutes a day)</c:v>
                </c:pt>
              </c:strCache>
            </c:strRef>
          </c:tx>
          <c:spPr>
            <a:solidFill>
              <a:srgbClr val="F7C62C"/>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phs'!$C$13:$D$13</c:f>
              <c:strCache>
                <c:ptCount val="2"/>
                <c:pt idx="0">
                  <c:v>2017-18</c:v>
                </c:pt>
                <c:pt idx="1">
                  <c:v>2018-19</c:v>
                </c:pt>
              </c:strCache>
            </c:strRef>
          </c:cat>
          <c:val>
            <c:numRef>
              <c:f>'Gra phs'!$C$15:$D$15</c:f>
              <c:numCache>
                <c:formatCode>0.0%</c:formatCode>
                <c:ptCount val="2"/>
                <c:pt idx="0">
                  <c:v>0.22743673619913352</c:v>
                </c:pt>
                <c:pt idx="1">
                  <c:v>0.26237662900232106</c:v>
                </c:pt>
              </c:numCache>
            </c:numRef>
          </c:val>
          <c:extLst>
            <c:ext xmlns:c16="http://schemas.microsoft.com/office/drawing/2014/chart" uri="{C3380CC4-5D6E-409C-BE32-E72D297353CC}">
              <c16:uniqueId val="{00000001-0E99-4362-B658-DF67C080D527}"/>
            </c:ext>
          </c:extLst>
        </c:ser>
        <c:ser>
          <c:idx val="2"/>
          <c:order val="2"/>
          <c:tx>
            <c:strRef>
              <c:f>'Gra phs'!$B$14</c:f>
              <c:strCache>
                <c:ptCount val="1"/>
                <c:pt idx="0">
                  <c:v>Active (an average of 60+ minutes a day) </c:v>
                </c:pt>
              </c:strCache>
            </c:strRef>
          </c:tx>
          <c:spPr>
            <a:solidFill>
              <a:srgbClr val="06A77A"/>
            </a:solidFill>
            <a:ln w="1905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phs'!$C$13:$D$13</c:f>
              <c:strCache>
                <c:ptCount val="2"/>
                <c:pt idx="0">
                  <c:v>2017-18</c:v>
                </c:pt>
                <c:pt idx="1">
                  <c:v>2018-19</c:v>
                </c:pt>
              </c:strCache>
            </c:strRef>
          </c:cat>
          <c:val>
            <c:numRef>
              <c:f>'Gra phs'!$C$14:$D$14</c:f>
              <c:numCache>
                <c:formatCode>0.0%</c:formatCode>
                <c:ptCount val="2"/>
                <c:pt idx="0">
                  <c:v>0.44899802538360178</c:v>
                </c:pt>
                <c:pt idx="1">
                  <c:v>0.50613541938740025</c:v>
                </c:pt>
              </c:numCache>
            </c:numRef>
          </c:val>
          <c:extLst>
            <c:ext xmlns:c16="http://schemas.microsoft.com/office/drawing/2014/chart" uri="{C3380CC4-5D6E-409C-BE32-E72D297353CC}">
              <c16:uniqueId val="{00000002-0E99-4362-B658-DF67C080D527}"/>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484043"/>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63541666666664E-2"/>
          <c:y val="4.1185152646606632E-2"/>
          <c:w val="0.92490972222222223"/>
          <c:h val="0.70013375796178345"/>
        </c:manualLayout>
      </c:layout>
      <c:barChart>
        <c:barDir val="col"/>
        <c:grouping val="clustered"/>
        <c:varyColors val="0"/>
        <c:ser>
          <c:idx val="1"/>
          <c:order val="1"/>
          <c:tx>
            <c:strRef>
              <c:f>'Gra phs'!$F$457:$F$458</c:f>
              <c:strCache>
                <c:ptCount val="2"/>
                <c:pt idx="0">
                  <c:v>Boys</c:v>
                </c:pt>
                <c:pt idx="1">
                  <c:v>Lincolnshire</c:v>
                </c:pt>
              </c:strCache>
            </c:strRef>
          </c:tx>
          <c:spPr>
            <a:solidFill>
              <a:srgbClr val="4BA57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phs'!$I$459:$I$464</c:f>
                <c:numCache>
                  <c:formatCode>General</c:formatCode>
                  <c:ptCount val="6"/>
                  <c:pt idx="0">
                    <c:v>4.2250217249272901E-2</c:v>
                  </c:pt>
                  <c:pt idx="2">
                    <c:v>2.5260497579786687E-2</c:v>
                  </c:pt>
                  <c:pt idx="4">
                    <c:v>3.6060070228011325E-2</c:v>
                  </c:pt>
                </c:numCache>
              </c:numRef>
            </c:plus>
            <c:minus>
              <c:numRef>
                <c:f>'Gra phs'!$I$459:$I$464</c:f>
                <c:numCache>
                  <c:formatCode>General</c:formatCode>
                  <c:ptCount val="6"/>
                  <c:pt idx="0">
                    <c:v>4.2250217249272901E-2</c:v>
                  </c:pt>
                  <c:pt idx="2">
                    <c:v>2.5260497579786687E-2</c:v>
                  </c:pt>
                  <c:pt idx="4">
                    <c:v>3.6060070228011325E-2</c:v>
                  </c:pt>
                </c:numCache>
              </c:numRef>
            </c:minus>
            <c:spPr>
              <a:noFill/>
              <a:ln w="9525" cap="flat" cmpd="sng" algn="ctr">
                <a:solidFill>
                  <a:srgbClr val="C00000"/>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phs'!$F$459:$F$464</c:f>
              <c:numCache>
                <c:formatCode>General</c:formatCode>
                <c:ptCount val="6"/>
                <c:pt idx="0" formatCode="0.0%">
                  <c:v>0.38782047451620588</c:v>
                </c:pt>
                <c:pt idx="2" formatCode="0.0%">
                  <c:v>0.43416463049156251</c:v>
                </c:pt>
                <c:pt idx="4" formatCode="0.0%">
                  <c:v>0.65825024796537968</c:v>
                </c:pt>
              </c:numCache>
            </c:numRef>
          </c:val>
          <c:extLst>
            <c:ext xmlns:c16="http://schemas.microsoft.com/office/drawing/2014/chart" uri="{C3380CC4-5D6E-409C-BE32-E72D297353CC}">
              <c16:uniqueId val="{00000000-4475-468D-9B01-62464A3DD577}"/>
            </c:ext>
          </c:extLst>
        </c:ser>
        <c:ser>
          <c:idx val="2"/>
          <c:order val="2"/>
          <c:tx>
            <c:strRef>
              <c:f>'Gra phs'!$G$457:$G$458</c:f>
              <c:strCache>
                <c:ptCount val="2"/>
                <c:pt idx="0">
                  <c:v>Girls</c:v>
                </c:pt>
                <c:pt idx="1">
                  <c:v>Lincolnshire</c:v>
                </c:pt>
              </c:strCache>
            </c:strRef>
          </c:tx>
          <c:spPr>
            <a:solidFill>
              <a:srgbClr val="4BA57E">
                <a:alpha val="4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phs'!$J$459:$J$464</c:f>
                <c:numCache>
                  <c:formatCode>General</c:formatCode>
                  <c:ptCount val="6"/>
                  <c:pt idx="0">
                    <c:v>0</c:v>
                  </c:pt>
                  <c:pt idx="1">
                    <c:v>4.3813313399415875E-2</c:v>
                  </c:pt>
                  <c:pt idx="3">
                    <c:v>2.3170141173672117E-2</c:v>
                  </c:pt>
                  <c:pt idx="5">
                    <c:v>3.7250622932584111E-2</c:v>
                  </c:pt>
                </c:numCache>
              </c:numRef>
            </c:plus>
            <c:minus>
              <c:numRef>
                <c:f>'Gra phs'!$J$459:$J$464</c:f>
                <c:numCache>
                  <c:formatCode>General</c:formatCode>
                  <c:ptCount val="6"/>
                  <c:pt idx="0">
                    <c:v>0</c:v>
                  </c:pt>
                  <c:pt idx="1">
                    <c:v>4.3813313399415875E-2</c:v>
                  </c:pt>
                  <c:pt idx="3">
                    <c:v>2.3170141173672117E-2</c:v>
                  </c:pt>
                  <c:pt idx="5">
                    <c:v>3.7250622932584111E-2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phs'!$G$459:$G$464</c:f>
              <c:numCache>
                <c:formatCode>0.0%</c:formatCode>
                <c:ptCount val="6"/>
                <c:pt idx="1">
                  <c:v>0.34674713334551055</c:v>
                </c:pt>
                <c:pt idx="3">
                  <c:v>0.40258972343503685</c:v>
                </c:pt>
                <c:pt idx="5">
                  <c:v>0.48482118567875043</c:v>
                </c:pt>
              </c:numCache>
            </c:numRef>
          </c:val>
          <c:extLst>
            <c:ext xmlns:c16="http://schemas.microsoft.com/office/drawing/2014/chart" uri="{C3380CC4-5D6E-409C-BE32-E72D297353CC}">
              <c16:uniqueId val="{00000001-4475-468D-9B01-62464A3DD577}"/>
            </c:ext>
          </c:extLst>
        </c:ser>
        <c:dLbls>
          <c:showLegendKey val="0"/>
          <c:showVal val="0"/>
          <c:showCatName val="0"/>
          <c:showSerName val="0"/>
          <c:showPercent val="0"/>
          <c:showBubbleSize val="0"/>
        </c:dLbls>
        <c:gapWidth val="50"/>
        <c:overlap val="100"/>
        <c:axId val="700024272"/>
        <c:axId val="700029848"/>
      </c:barChart>
      <c:lineChart>
        <c:grouping val="standard"/>
        <c:varyColors val="0"/>
        <c:ser>
          <c:idx val="0"/>
          <c:order val="0"/>
          <c:tx>
            <c:strRef>
              <c:f>'Gra phs'!$E$458</c:f>
              <c:strCache>
                <c:ptCount val="1"/>
                <c:pt idx="0">
                  <c:v>England</c:v>
                </c:pt>
              </c:strCache>
            </c:strRef>
          </c:tx>
          <c:spPr>
            <a:ln w="28575" cap="rnd">
              <a:noFill/>
              <a:round/>
            </a:ln>
            <a:effectLst/>
          </c:spPr>
          <c:marker>
            <c:symbol val="circle"/>
            <c:size val="8"/>
            <c:spPr>
              <a:solidFill>
                <a:srgbClr val="484043"/>
              </a:solidFill>
              <a:ln w="9525">
                <a:noFill/>
              </a:ln>
              <a:effectLst/>
            </c:spPr>
          </c:marker>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phs'!$E$459:$E$464</c:f>
              <c:numCache>
                <c:formatCode>0.0%</c:formatCode>
                <c:ptCount val="6"/>
                <c:pt idx="0">
                  <c:v>0.37352734081237804</c:v>
                </c:pt>
                <c:pt idx="1">
                  <c:v>0.32787410245365017</c:v>
                </c:pt>
                <c:pt idx="2">
                  <c:v>0.46314791470183725</c:v>
                </c:pt>
                <c:pt idx="3">
                  <c:v>0.378113757551017</c:v>
                </c:pt>
                <c:pt idx="4">
                  <c:v>0.56996050240324403</c:v>
                </c:pt>
                <c:pt idx="5">
                  <c:v>0.48339011512200925</c:v>
                </c:pt>
              </c:numCache>
            </c:numRef>
          </c:val>
          <c:smooth val="0"/>
          <c:extLst>
            <c:ext xmlns:c16="http://schemas.microsoft.com/office/drawing/2014/chart" uri="{C3380CC4-5D6E-409C-BE32-E72D297353CC}">
              <c16:uniqueId val="{00000002-4475-468D-9B01-62464A3DD577}"/>
            </c:ext>
          </c:extLst>
        </c:ser>
        <c:ser>
          <c:idx val="3"/>
          <c:order val="3"/>
          <c:tx>
            <c:strRef>
              <c:f>'Gra phs'!$H$458</c:f>
              <c:strCache>
                <c:ptCount val="1"/>
                <c:pt idx="0">
                  <c:v>All years 3-6</c:v>
                </c:pt>
              </c:strCache>
            </c:strRef>
          </c:tx>
          <c:spPr>
            <a:ln w="25400" cap="rnd">
              <a:solidFill>
                <a:srgbClr val="484043"/>
              </a:solidFill>
              <a:round/>
            </a:ln>
            <a:effectLst/>
          </c:spPr>
          <c:marker>
            <c:symbol val="none"/>
          </c:marker>
          <c:trendline>
            <c:spPr>
              <a:ln w="25400" cap="rnd">
                <a:solidFill>
                  <a:srgbClr val="484043"/>
                </a:solidFill>
                <a:prstDash val="solid"/>
              </a:ln>
              <a:effectLst/>
            </c:spPr>
            <c:trendlineType val="linear"/>
            <c:forward val="0.5"/>
            <c:backward val="0.5"/>
            <c:dispRSqr val="0"/>
            <c:dispEq val="0"/>
          </c:trendline>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phs'!$H$459:$H$464</c:f>
              <c:numCache>
                <c:formatCode>0.0%</c:formatCode>
                <c:ptCount val="6"/>
                <c:pt idx="0">
                  <c:v>0.4446795453914627</c:v>
                </c:pt>
                <c:pt idx="1">
                  <c:v>0.4446795453914627</c:v>
                </c:pt>
                <c:pt idx="2">
                  <c:v>0.4446795453914627</c:v>
                </c:pt>
                <c:pt idx="3">
                  <c:v>0.4446795453914627</c:v>
                </c:pt>
                <c:pt idx="4">
                  <c:v>0.4446795453914627</c:v>
                </c:pt>
                <c:pt idx="5">
                  <c:v>0.4446795453914627</c:v>
                </c:pt>
              </c:numCache>
            </c:numRef>
          </c:val>
          <c:smooth val="0"/>
          <c:extLst>
            <c:ext xmlns:c16="http://schemas.microsoft.com/office/drawing/2014/chart" uri="{C3380CC4-5D6E-409C-BE32-E72D297353CC}">
              <c16:uniqueId val="{00000004-4475-468D-9B01-62464A3DD577}"/>
            </c:ext>
          </c:extLst>
        </c:ser>
        <c:dLbls>
          <c:showLegendKey val="0"/>
          <c:showVal val="0"/>
          <c:showCatName val="0"/>
          <c:showSerName val="0"/>
          <c:showPercent val="0"/>
          <c:showBubbleSize val="0"/>
        </c:dLbls>
        <c:marker val="1"/>
        <c:smooth val="0"/>
        <c:axId val="700024272"/>
        <c:axId val="700029848"/>
      </c:lineChart>
      <c:catAx>
        <c:axId val="700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9848"/>
        <c:crosses val="autoZero"/>
        <c:auto val="1"/>
        <c:lblAlgn val="ctr"/>
        <c:lblOffset val="100"/>
        <c:noMultiLvlLbl val="0"/>
      </c:catAx>
      <c:valAx>
        <c:axId val="7000298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4272"/>
        <c:crosses val="autoZero"/>
        <c:crossBetween val="between"/>
        <c:majorUnit val="0.2"/>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phs'!$AG$456</c:f>
          <c:strCache>
            <c:ptCount val="1"/>
            <c:pt idx="0">
              <c:v>At school</c:v>
            </c:pt>
          </c:strCache>
        </c:strRef>
      </c:tx>
      <c:layout>
        <c:manualLayout>
          <c:xMode val="edge"/>
          <c:yMode val="edge"/>
          <c:x val="0.45999125514403294"/>
          <c:y val="1.8995726495726496E-2"/>
        </c:manualLayout>
      </c:layout>
      <c:overlay val="1"/>
      <c:spPr>
        <a:noFill/>
        <a:ln>
          <a:noFill/>
        </a:ln>
        <a:effectLst/>
      </c:spPr>
      <c:txPr>
        <a:bodyPr rot="0" spcFirstLastPara="1" vertOverflow="ellipsis" vert="horz" wrap="square" anchor="ctr" anchorCtr="1"/>
        <a:lstStyle/>
        <a:p>
          <a:pPr>
            <a:defRPr sz="2000" b="0" i="0" u="none" strike="noStrike" kern="1200" spc="0" baseline="0">
              <a:solidFill>
                <a:srgbClr val="484043"/>
              </a:solidFill>
              <a:latin typeface="+mn-lt"/>
              <a:ea typeface="+mn-ea"/>
              <a:cs typeface="+mn-cs"/>
            </a:defRPr>
          </a:pPr>
          <a:endParaRPr lang="en-US"/>
        </a:p>
      </c:txPr>
    </c:title>
    <c:autoTitleDeleted val="0"/>
    <c:plotArea>
      <c:layout>
        <c:manualLayout>
          <c:layoutTarget val="inner"/>
          <c:xMode val="edge"/>
          <c:yMode val="edge"/>
          <c:x val="0.12437242798353909"/>
          <c:y val="4.1185152646606632E-2"/>
          <c:w val="0.85167352537722907"/>
          <c:h val="0.67502943114430047"/>
        </c:manualLayout>
      </c:layout>
      <c:barChart>
        <c:barDir val="col"/>
        <c:grouping val="clustered"/>
        <c:varyColors val="0"/>
        <c:ser>
          <c:idx val="1"/>
          <c:order val="1"/>
          <c:tx>
            <c:strRef>
              <c:f>'Gra phs'!$F$457</c:f>
              <c:strCache>
                <c:ptCount val="1"/>
                <c:pt idx="0">
                  <c:v>Boys</c:v>
                </c:pt>
              </c:strCache>
            </c:strRef>
          </c:tx>
          <c:spPr>
            <a:solidFill>
              <a:srgbClr val="4BA57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phs'!$I$465:$I$470</c:f>
                <c:numCache>
                  <c:formatCode>General</c:formatCode>
                  <c:ptCount val="6"/>
                  <c:pt idx="0">
                    <c:v>4.1382797525437859E-2</c:v>
                  </c:pt>
                  <c:pt idx="2">
                    <c:v>2.4930376121504189E-2</c:v>
                  </c:pt>
                  <c:pt idx="4">
                    <c:v>3.7965608661083776E-2</c:v>
                  </c:pt>
                </c:numCache>
              </c:numRef>
            </c:plus>
            <c:minus>
              <c:numRef>
                <c:f>'Gra phs'!$I$465:$I$470</c:f>
                <c:numCache>
                  <c:formatCode>General</c:formatCode>
                  <c:ptCount val="6"/>
                  <c:pt idx="0">
                    <c:v>4.1382797525437859E-2</c:v>
                  </c:pt>
                  <c:pt idx="2">
                    <c:v>2.4930376121504189E-2</c:v>
                  </c:pt>
                  <c:pt idx="4">
                    <c:v>3.7965608661083776E-2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phs'!$F$465:$F$470</c:f>
              <c:numCache>
                <c:formatCode>General</c:formatCode>
                <c:ptCount val="6"/>
                <c:pt idx="0" formatCode="0.0%">
                  <c:v>0.35089359110747215</c:v>
                </c:pt>
                <c:pt idx="2" formatCode="0.0%">
                  <c:v>0.39649447657478132</c:v>
                </c:pt>
                <c:pt idx="4" formatCode="0.0%">
                  <c:v>0.52529768182789049</c:v>
                </c:pt>
              </c:numCache>
            </c:numRef>
          </c:val>
          <c:extLst>
            <c:ext xmlns:c16="http://schemas.microsoft.com/office/drawing/2014/chart" uri="{C3380CC4-5D6E-409C-BE32-E72D297353CC}">
              <c16:uniqueId val="{00000000-65CD-4508-9C3A-97FBBB1F3077}"/>
            </c:ext>
          </c:extLst>
        </c:ser>
        <c:ser>
          <c:idx val="2"/>
          <c:order val="2"/>
          <c:tx>
            <c:strRef>
              <c:f>'Gra phs'!$G$457</c:f>
              <c:strCache>
                <c:ptCount val="1"/>
                <c:pt idx="0">
                  <c:v>Girls</c:v>
                </c:pt>
              </c:strCache>
            </c:strRef>
          </c:tx>
          <c:spPr>
            <a:solidFill>
              <a:srgbClr val="4BA57E">
                <a:alpha val="4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phs'!$J$465:$J$470</c:f>
                <c:numCache>
                  <c:formatCode>General</c:formatCode>
                  <c:ptCount val="6"/>
                  <c:pt idx="1">
                    <c:v>4.3318207834386634E-2</c:v>
                  </c:pt>
                  <c:pt idx="3">
                    <c:v>2.2384655526079111E-2</c:v>
                  </c:pt>
                  <c:pt idx="5">
                    <c:v>3.7034994789365248E-2</c:v>
                  </c:pt>
                </c:numCache>
              </c:numRef>
            </c:plus>
            <c:minus>
              <c:numRef>
                <c:f>'Gra phs'!$J$465:$J$470</c:f>
                <c:numCache>
                  <c:formatCode>General</c:formatCode>
                  <c:ptCount val="6"/>
                  <c:pt idx="1">
                    <c:v>4.3318207834386634E-2</c:v>
                  </c:pt>
                  <c:pt idx="3">
                    <c:v>2.2384655526079111E-2</c:v>
                  </c:pt>
                  <c:pt idx="5">
                    <c:v>3.7034994789365248E-2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phs'!$G$465:$G$470</c:f>
              <c:numCache>
                <c:formatCode>0.0%</c:formatCode>
                <c:ptCount val="6"/>
                <c:pt idx="1">
                  <c:v>0.33095302823773398</c:v>
                </c:pt>
                <c:pt idx="3">
                  <c:v>0.34025212287328621</c:v>
                </c:pt>
                <c:pt idx="5">
                  <c:v>0.44419991961202954</c:v>
                </c:pt>
              </c:numCache>
            </c:numRef>
          </c:val>
          <c:extLst>
            <c:ext xmlns:c16="http://schemas.microsoft.com/office/drawing/2014/chart" uri="{C3380CC4-5D6E-409C-BE32-E72D297353CC}">
              <c16:uniqueId val="{00000001-65CD-4508-9C3A-97FBBB1F3077}"/>
            </c:ext>
          </c:extLst>
        </c:ser>
        <c:dLbls>
          <c:showLegendKey val="0"/>
          <c:showVal val="0"/>
          <c:showCatName val="0"/>
          <c:showSerName val="0"/>
          <c:showPercent val="0"/>
          <c:showBubbleSize val="0"/>
        </c:dLbls>
        <c:gapWidth val="50"/>
        <c:overlap val="100"/>
        <c:axId val="700024272"/>
        <c:axId val="700029848"/>
      </c:barChart>
      <c:lineChart>
        <c:grouping val="standard"/>
        <c:varyColors val="0"/>
        <c:ser>
          <c:idx val="0"/>
          <c:order val="0"/>
          <c:tx>
            <c:strRef>
              <c:f>'Gra phs'!$E$458</c:f>
              <c:strCache>
                <c:ptCount val="1"/>
                <c:pt idx="0">
                  <c:v>England</c:v>
                </c:pt>
              </c:strCache>
            </c:strRef>
          </c:tx>
          <c:spPr>
            <a:ln w="25400" cap="rnd">
              <a:noFill/>
              <a:round/>
            </a:ln>
            <a:effectLst/>
          </c:spPr>
          <c:marker>
            <c:symbol val="circle"/>
            <c:size val="8"/>
            <c:spPr>
              <a:solidFill>
                <a:srgbClr val="484043"/>
              </a:solidFill>
              <a:ln w="9525">
                <a:noFill/>
              </a:ln>
              <a:effectLst/>
            </c:spPr>
          </c:marker>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phs'!$E$465:$E$470</c:f>
              <c:numCache>
                <c:formatCode>0.0%</c:formatCode>
                <c:ptCount val="6"/>
                <c:pt idx="0">
                  <c:v>0.33545662722864705</c:v>
                </c:pt>
                <c:pt idx="1">
                  <c:v>0.28348028530922353</c:v>
                </c:pt>
                <c:pt idx="2">
                  <c:v>0.39900086147290414</c:v>
                </c:pt>
                <c:pt idx="3">
                  <c:v>0.32338077517047614</c:v>
                </c:pt>
                <c:pt idx="4">
                  <c:v>0.47448909654860294</c:v>
                </c:pt>
                <c:pt idx="5">
                  <c:v>0.38499874093229808</c:v>
                </c:pt>
              </c:numCache>
            </c:numRef>
          </c:val>
          <c:smooth val="0"/>
          <c:extLst>
            <c:ext xmlns:c16="http://schemas.microsoft.com/office/drawing/2014/chart" uri="{C3380CC4-5D6E-409C-BE32-E72D297353CC}">
              <c16:uniqueId val="{00000002-65CD-4508-9C3A-97FBBB1F3077}"/>
            </c:ext>
          </c:extLst>
        </c:ser>
        <c:ser>
          <c:idx val="3"/>
          <c:order val="3"/>
          <c:tx>
            <c:strRef>
              <c:f>'Gra phs'!$H$458</c:f>
              <c:strCache>
                <c:ptCount val="1"/>
                <c:pt idx="0">
                  <c:v>All years 3-6</c:v>
                </c:pt>
              </c:strCache>
            </c:strRef>
          </c:tx>
          <c:spPr>
            <a:ln w="25400" cap="rnd">
              <a:noFill/>
              <a:round/>
            </a:ln>
            <a:effectLst/>
          </c:spPr>
          <c:marker>
            <c:symbol val="none"/>
          </c:marker>
          <c:trendline>
            <c:spPr>
              <a:ln w="25400" cap="rnd">
                <a:solidFill>
                  <a:srgbClr val="484043"/>
                </a:solidFill>
                <a:prstDash val="solid"/>
              </a:ln>
              <a:effectLst/>
            </c:spPr>
            <c:trendlineType val="linear"/>
            <c:forward val="0.5"/>
            <c:backward val="0.5"/>
            <c:dispRSqr val="0"/>
            <c:dispEq val="0"/>
          </c:trendline>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phs'!$H$465:$H$470</c:f>
              <c:numCache>
                <c:formatCode>0.0%</c:formatCode>
                <c:ptCount val="6"/>
                <c:pt idx="0">
                  <c:v>0.38776653657965482</c:v>
                </c:pt>
                <c:pt idx="1">
                  <c:v>0.38776653657965482</c:v>
                </c:pt>
                <c:pt idx="2">
                  <c:v>0.38776653657965482</c:v>
                </c:pt>
                <c:pt idx="3">
                  <c:v>0.38776653657965482</c:v>
                </c:pt>
                <c:pt idx="4">
                  <c:v>0.38776653657965482</c:v>
                </c:pt>
                <c:pt idx="5">
                  <c:v>0.38776653657965482</c:v>
                </c:pt>
              </c:numCache>
            </c:numRef>
          </c:val>
          <c:smooth val="0"/>
          <c:extLst>
            <c:ext xmlns:c16="http://schemas.microsoft.com/office/drawing/2014/chart" uri="{C3380CC4-5D6E-409C-BE32-E72D297353CC}">
              <c16:uniqueId val="{00000004-65CD-4508-9C3A-97FBBB1F3077}"/>
            </c:ext>
          </c:extLst>
        </c:ser>
        <c:dLbls>
          <c:showLegendKey val="0"/>
          <c:showVal val="0"/>
          <c:showCatName val="0"/>
          <c:showSerName val="0"/>
          <c:showPercent val="0"/>
          <c:showBubbleSize val="0"/>
        </c:dLbls>
        <c:marker val="1"/>
        <c:smooth val="0"/>
        <c:axId val="700024272"/>
        <c:axId val="700029848"/>
      </c:lineChart>
      <c:catAx>
        <c:axId val="700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9848"/>
        <c:crosses val="autoZero"/>
        <c:auto val="1"/>
        <c:lblAlgn val="ctr"/>
        <c:lblOffset val="100"/>
        <c:noMultiLvlLbl val="0"/>
      </c:catAx>
      <c:valAx>
        <c:axId val="7000298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4272"/>
        <c:crosses val="autoZero"/>
        <c:crossBetween val="between"/>
        <c:majorUnit val="0.2"/>
      </c:valAx>
      <c:spPr>
        <a:noFill/>
        <a:ln>
          <a:noFill/>
        </a:ln>
        <a:effectLst/>
      </c:spPr>
    </c:plotArea>
    <c:legend>
      <c:legendPos val="b"/>
      <c:legendEntry>
        <c:idx val="0"/>
        <c:delete val="1"/>
      </c:legendEntry>
      <c:legendEntry>
        <c:idx val="1"/>
        <c:delete val="1"/>
      </c:legendEntry>
      <c:legendEntry>
        <c:idx val="4"/>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phs'!$AQ$456</c:f>
          <c:strCache>
            <c:ptCount val="1"/>
            <c:pt idx="0">
              <c:v>Outside school</c:v>
            </c:pt>
          </c:strCache>
        </c:strRef>
      </c:tx>
      <c:layout>
        <c:manualLayout>
          <c:xMode val="edge"/>
          <c:yMode val="edge"/>
          <c:x val="0.41691752400548698"/>
          <c:y val="1.8995726495726496E-2"/>
        </c:manualLayout>
      </c:layout>
      <c:overlay val="1"/>
      <c:spPr>
        <a:noFill/>
        <a:ln>
          <a:noFill/>
        </a:ln>
        <a:effectLst/>
      </c:spPr>
      <c:txPr>
        <a:bodyPr rot="0" spcFirstLastPara="1" vertOverflow="ellipsis" vert="horz" wrap="square" anchor="ctr" anchorCtr="1"/>
        <a:lstStyle/>
        <a:p>
          <a:pPr>
            <a:defRPr sz="2000" b="0" i="0" u="none" strike="noStrike" kern="1200" spc="0" baseline="0">
              <a:solidFill>
                <a:srgbClr val="484043"/>
              </a:solidFill>
              <a:latin typeface="+mn-lt"/>
              <a:ea typeface="+mn-ea"/>
              <a:cs typeface="+mn-cs"/>
            </a:defRPr>
          </a:pPr>
          <a:endParaRPr lang="en-US"/>
        </a:p>
      </c:txPr>
    </c:title>
    <c:autoTitleDeleted val="0"/>
    <c:plotArea>
      <c:layout>
        <c:manualLayout>
          <c:layoutTarget val="inner"/>
          <c:xMode val="edge"/>
          <c:yMode val="edge"/>
          <c:x val="0.12437242798353909"/>
          <c:y val="4.1185152646606632E-2"/>
          <c:w val="0.85167352537722907"/>
          <c:h val="0.66666132220513952"/>
        </c:manualLayout>
      </c:layout>
      <c:barChart>
        <c:barDir val="col"/>
        <c:grouping val="clustered"/>
        <c:varyColors val="0"/>
        <c:ser>
          <c:idx val="1"/>
          <c:order val="1"/>
          <c:tx>
            <c:strRef>
              <c:f>'Gra phs'!$F$457:$F$458</c:f>
              <c:strCache>
                <c:ptCount val="2"/>
                <c:pt idx="0">
                  <c:v>Boys</c:v>
                </c:pt>
                <c:pt idx="1">
                  <c:v>Lincolnshire</c:v>
                </c:pt>
              </c:strCache>
            </c:strRef>
          </c:tx>
          <c:spPr>
            <a:solidFill>
              <a:srgbClr val="4BA57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phs'!$I$459:$I$464</c:f>
                <c:numCache>
                  <c:formatCode>General</c:formatCode>
                  <c:ptCount val="6"/>
                  <c:pt idx="0">
                    <c:v>4.2250217249272901E-2</c:v>
                  </c:pt>
                  <c:pt idx="2">
                    <c:v>2.5260497579786687E-2</c:v>
                  </c:pt>
                  <c:pt idx="4">
                    <c:v>3.6060070228011325E-2</c:v>
                  </c:pt>
                </c:numCache>
              </c:numRef>
            </c:plus>
            <c:minus>
              <c:numRef>
                <c:f>'Gra phs'!$I$459:$I$464</c:f>
                <c:numCache>
                  <c:formatCode>General</c:formatCode>
                  <c:ptCount val="6"/>
                  <c:pt idx="0">
                    <c:v>4.2250217249272901E-2</c:v>
                  </c:pt>
                  <c:pt idx="2">
                    <c:v>2.5260497579786687E-2</c:v>
                  </c:pt>
                  <c:pt idx="4">
                    <c:v>3.6060070228011325E-2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phs'!$F$471:$F$476</c:f>
              <c:numCache>
                <c:formatCode>General</c:formatCode>
                <c:ptCount val="6"/>
                <c:pt idx="0" formatCode="0.0%">
                  <c:v>0.46214670073442404</c:v>
                </c:pt>
                <c:pt idx="2" formatCode="0.0%">
                  <c:v>0.50795865053407696</c:v>
                </c:pt>
                <c:pt idx="4" formatCode="0.0%">
                  <c:v>0.76448747073409484</c:v>
                </c:pt>
              </c:numCache>
            </c:numRef>
          </c:val>
          <c:extLst>
            <c:ext xmlns:c16="http://schemas.microsoft.com/office/drawing/2014/chart" uri="{C3380CC4-5D6E-409C-BE32-E72D297353CC}">
              <c16:uniqueId val="{00000000-FB7D-43D9-AE23-39031D2D1196}"/>
            </c:ext>
          </c:extLst>
        </c:ser>
        <c:ser>
          <c:idx val="2"/>
          <c:order val="2"/>
          <c:tx>
            <c:strRef>
              <c:f>'Gra phs'!$G$457:$G$458</c:f>
              <c:strCache>
                <c:ptCount val="2"/>
                <c:pt idx="0">
                  <c:v>Girls</c:v>
                </c:pt>
                <c:pt idx="1">
                  <c:v>Lincolnshire</c:v>
                </c:pt>
              </c:strCache>
            </c:strRef>
          </c:tx>
          <c:spPr>
            <a:solidFill>
              <a:srgbClr val="4BA57E">
                <a:alpha val="4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phs'!$J$459:$J$464</c:f>
                <c:numCache>
                  <c:formatCode>General</c:formatCode>
                  <c:ptCount val="6"/>
                  <c:pt idx="0">
                    <c:v>0</c:v>
                  </c:pt>
                  <c:pt idx="1">
                    <c:v>4.3813313399415875E-2</c:v>
                  </c:pt>
                  <c:pt idx="3">
                    <c:v>2.3170141173672117E-2</c:v>
                  </c:pt>
                  <c:pt idx="5">
                    <c:v>3.7250622932584111E-2</c:v>
                  </c:pt>
                </c:numCache>
              </c:numRef>
            </c:plus>
            <c:minus>
              <c:numRef>
                <c:f>'Gra phs'!$J$459:$J$464</c:f>
                <c:numCache>
                  <c:formatCode>General</c:formatCode>
                  <c:ptCount val="6"/>
                  <c:pt idx="0">
                    <c:v>0</c:v>
                  </c:pt>
                  <c:pt idx="1">
                    <c:v>4.3813313399415875E-2</c:v>
                  </c:pt>
                  <c:pt idx="3">
                    <c:v>2.3170141173672117E-2</c:v>
                  </c:pt>
                  <c:pt idx="5">
                    <c:v>3.7250622932584111E-2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phs'!$G$471:$G$476</c:f>
              <c:numCache>
                <c:formatCode>0.0%</c:formatCode>
                <c:ptCount val="6"/>
                <c:pt idx="1">
                  <c:v>0.41519246043445557</c:v>
                </c:pt>
                <c:pt idx="3">
                  <c:v>0.50519210156914374</c:v>
                </c:pt>
                <c:pt idx="5">
                  <c:v>0.61318317623043705</c:v>
                </c:pt>
              </c:numCache>
            </c:numRef>
          </c:val>
          <c:extLst>
            <c:ext xmlns:c16="http://schemas.microsoft.com/office/drawing/2014/chart" uri="{C3380CC4-5D6E-409C-BE32-E72D297353CC}">
              <c16:uniqueId val="{00000001-FB7D-43D9-AE23-39031D2D1196}"/>
            </c:ext>
          </c:extLst>
        </c:ser>
        <c:dLbls>
          <c:showLegendKey val="0"/>
          <c:showVal val="0"/>
          <c:showCatName val="0"/>
          <c:showSerName val="0"/>
          <c:showPercent val="0"/>
          <c:showBubbleSize val="0"/>
        </c:dLbls>
        <c:gapWidth val="50"/>
        <c:overlap val="100"/>
        <c:axId val="700024272"/>
        <c:axId val="700029848"/>
      </c:barChart>
      <c:lineChart>
        <c:grouping val="standard"/>
        <c:varyColors val="0"/>
        <c:ser>
          <c:idx val="0"/>
          <c:order val="0"/>
          <c:tx>
            <c:strRef>
              <c:f>'Gra phs'!$E$458</c:f>
              <c:strCache>
                <c:ptCount val="1"/>
                <c:pt idx="0">
                  <c:v>England</c:v>
                </c:pt>
              </c:strCache>
            </c:strRef>
          </c:tx>
          <c:spPr>
            <a:ln w="25400" cap="rnd">
              <a:noFill/>
              <a:round/>
            </a:ln>
            <a:effectLst/>
          </c:spPr>
          <c:marker>
            <c:symbol val="circle"/>
            <c:size val="8"/>
            <c:spPr>
              <a:solidFill>
                <a:srgbClr val="484043"/>
              </a:solidFill>
              <a:ln w="9525">
                <a:noFill/>
              </a:ln>
              <a:effectLst/>
            </c:spPr>
          </c:marker>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phs'!$E$471:$E$476</c:f>
              <c:numCache>
                <c:formatCode>0.0%</c:formatCode>
                <c:ptCount val="6"/>
                <c:pt idx="0">
                  <c:v>0.44360188474783679</c:v>
                </c:pt>
                <c:pt idx="1">
                  <c:v>0.4129472349388969</c:v>
                </c:pt>
                <c:pt idx="2">
                  <c:v>0.54348871423228517</c:v>
                </c:pt>
                <c:pt idx="3">
                  <c:v>0.48037131173177589</c:v>
                </c:pt>
                <c:pt idx="4">
                  <c:v>0.65068692129063976</c:v>
                </c:pt>
                <c:pt idx="5">
                  <c:v>0.59541968741211548</c:v>
                </c:pt>
              </c:numCache>
            </c:numRef>
          </c:val>
          <c:smooth val="0"/>
          <c:extLst>
            <c:ext xmlns:c16="http://schemas.microsoft.com/office/drawing/2014/chart" uri="{C3380CC4-5D6E-409C-BE32-E72D297353CC}">
              <c16:uniqueId val="{00000002-FB7D-43D9-AE23-39031D2D1196}"/>
            </c:ext>
          </c:extLst>
        </c:ser>
        <c:ser>
          <c:idx val="3"/>
          <c:order val="3"/>
          <c:tx>
            <c:strRef>
              <c:f>'Gra phs'!$H$458</c:f>
              <c:strCache>
                <c:ptCount val="1"/>
                <c:pt idx="0">
                  <c:v>All years 3-6</c:v>
                </c:pt>
              </c:strCache>
            </c:strRef>
          </c:tx>
          <c:spPr>
            <a:ln w="25400" cap="rnd">
              <a:noFill/>
              <a:round/>
            </a:ln>
            <a:effectLst/>
          </c:spPr>
          <c:marker>
            <c:symbol val="none"/>
          </c:marker>
          <c:trendline>
            <c:spPr>
              <a:ln w="25400" cap="rnd">
                <a:solidFill>
                  <a:srgbClr val="484043"/>
                </a:solidFill>
                <a:prstDash val="solid"/>
              </a:ln>
              <a:effectLst/>
            </c:spPr>
            <c:trendlineType val="linear"/>
            <c:forward val="0.5"/>
            <c:backward val="0.5"/>
            <c:dispRSqr val="0"/>
            <c:dispEq val="0"/>
          </c:trendline>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phs'!$H$471:$H$476</c:f>
              <c:numCache>
                <c:formatCode>0.0%</c:formatCode>
                <c:ptCount val="6"/>
                <c:pt idx="0">
                  <c:v>0.53820668586271703</c:v>
                </c:pt>
                <c:pt idx="1">
                  <c:v>0.53820668586271703</c:v>
                </c:pt>
                <c:pt idx="2">
                  <c:v>0.53820668586271703</c:v>
                </c:pt>
                <c:pt idx="3">
                  <c:v>0.53820668586271703</c:v>
                </c:pt>
                <c:pt idx="4">
                  <c:v>0.53820668586271703</c:v>
                </c:pt>
                <c:pt idx="5">
                  <c:v>0.53820668586271703</c:v>
                </c:pt>
              </c:numCache>
            </c:numRef>
          </c:val>
          <c:smooth val="0"/>
          <c:extLst>
            <c:ext xmlns:c16="http://schemas.microsoft.com/office/drawing/2014/chart" uri="{C3380CC4-5D6E-409C-BE32-E72D297353CC}">
              <c16:uniqueId val="{00000004-FB7D-43D9-AE23-39031D2D1196}"/>
            </c:ext>
          </c:extLst>
        </c:ser>
        <c:dLbls>
          <c:showLegendKey val="0"/>
          <c:showVal val="0"/>
          <c:showCatName val="0"/>
          <c:showSerName val="0"/>
          <c:showPercent val="0"/>
          <c:showBubbleSize val="0"/>
        </c:dLbls>
        <c:marker val="1"/>
        <c:smooth val="0"/>
        <c:axId val="700024272"/>
        <c:axId val="700029848"/>
      </c:lineChart>
      <c:catAx>
        <c:axId val="700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9848"/>
        <c:crosses val="autoZero"/>
        <c:auto val="1"/>
        <c:lblAlgn val="ctr"/>
        <c:lblOffset val="100"/>
        <c:noMultiLvlLbl val="0"/>
      </c:catAx>
      <c:valAx>
        <c:axId val="700029848"/>
        <c:scaling>
          <c:orientation val="minMax"/>
          <c:max val="1"/>
        </c:scaling>
        <c:delete val="1"/>
        <c:axPos val="l"/>
        <c:numFmt formatCode="0%" sourceLinked="0"/>
        <c:majorTickMark val="none"/>
        <c:minorTickMark val="none"/>
        <c:tickLblPos val="nextTo"/>
        <c:crossAx val="700024272"/>
        <c:crosses val="autoZero"/>
        <c:crossBetween val="between"/>
        <c:majorUnit val="0.2"/>
      </c:valAx>
      <c:spPr>
        <a:noFill/>
        <a:ln>
          <a:noFill/>
        </a:ln>
        <a:effectLst/>
      </c:spPr>
    </c:plotArea>
    <c:legend>
      <c:legendPos val="b"/>
      <c:layout>
        <c:manualLayout>
          <c:xMode val="edge"/>
          <c:yMode val="edge"/>
          <c:x val="0"/>
          <c:y val="0.93079059829059829"/>
          <c:w val="0.99942935528120713"/>
          <c:h val="5.29273504273504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63541666666664E-2"/>
          <c:y val="4.1185152646606632E-2"/>
          <c:w val="0.92490972222222223"/>
          <c:h val="0.68060817043707444"/>
        </c:manualLayout>
      </c:layout>
      <c:barChart>
        <c:barDir val="col"/>
        <c:grouping val="clustered"/>
        <c:varyColors val="0"/>
        <c:ser>
          <c:idx val="1"/>
          <c:order val="1"/>
          <c:tx>
            <c:strRef>
              <c:f>'Gra phs'!$F$457:$F$458</c:f>
              <c:strCache>
                <c:ptCount val="2"/>
                <c:pt idx="0">
                  <c:v>Boys</c:v>
                </c:pt>
                <c:pt idx="1">
                  <c:v>Lincolnshire</c:v>
                </c:pt>
              </c:strCache>
            </c:strRef>
          </c:tx>
          <c:spPr>
            <a:solidFill>
              <a:srgbClr val="4BA57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phs'!$I$459:$I$464</c:f>
                <c:numCache>
                  <c:formatCode>General</c:formatCode>
                  <c:ptCount val="6"/>
                  <c:pt idx="0">
                    <c:v>4.2250217249272901E-2</c:v>
                  </c:pt>
                  <c:pt idx="2">
                    <c:v>2.5260497579786687E-2</c:v>
                  </c:pt>
                  <c:pt idx="4">
                    <c:v>3.6060070228011325E-2</c:v>
                  </c:pt>
                </c:numCache>
              </c:numRef>
            </c:plus>
            <c:minus>
              <c:numRef>
                <c:f>'Gra phs'!$I$459:$I$464</c:f>
                <c:numCache>
                  <c:formatCode>General</c:formatCode>
                  <c:ptCount val="6"/>
                  <c:pt idx="0">
                    <c:v>4.2250217249272901E-2</c:v>
                  </c:pt>
                  <c:pt idx="2">
                    <c:v>2.5260497579786687E-2</c:v>
                  </c:pt>
                  <c:pt idx="4">
                    <c:v>3.6060070228011325E-2</c:v>
                  </c:pt>
                </c:numCache>
              </c:numRef>
            </c:minus>
            <c:spPr>
              <a:noFill/>
              <a:ln w="9525" cap="flat" cmpd="sng" algn="ctr">
                <a:solidFill>
                  <a:srgbClr val="C00000"/>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phs'!$F$480:$F$485</c:f>
              <c:numCache>
                <c:formatCode>General</c:formatCode>
                <c:ptCount val="6"/>
                <c:pt idx="0" formatCode="0.0%">
                  <c:v>0.46817152070283535</c:v>
                </c:pt>
                <c:pt idx="2" formatCode="0.0%">
                  <c:v>0.47556614458129215</c:v>
                </c:pt>
                <c:pt idx="4" formatCode="0.0%">
                  <c:v>0.62092579602733278</c:v>
                </c:pt>
              </c:numCache>
            </c:numRef>
          </c:val>
          <c:extLst>
            <c:ext xmlns:c16="http://schemas.microsoft.com/office/drawing/2014/chart" uri="{C3380CC4-5D6E-409C-BE32-E72D297353CC}">
              <c16:uniqueId val="{00000000-0665-469E-9053-6EBBC2E92150}"/>
            </c:ext>
          </c:extLst>
        </c:ser>
        <c:ser>
          <c:idx val="2"/>
          <c:order val="2"/>
          <c:tx>
            <c:strRef>
              <c:f>'Gra phs'!$G$457:$G$458</c:f>
              <c:strCache>
                <c:ptCount val="2"/>
                <c:pt idx="0">
                  <c:v>Girls</c:v>
                </c:pt>
                <c:pt idx="1">
                  <c:v>Lincolnshire</c:v>
                </c:pt>
              </c:strCache>
            </c:strRef>
          </c:tx>
          <c:spPr>
            <a:solidFill>
              <a:srgbClr val="4BA57E">
                <a:alpha val="4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phs'!$J$459:$J$464</c:f>
                <c:numCache>
                  <c:formatCode>General</c:formatCode>
                  <c:ptCount val="6"/>
                  <c:pt idx="0">
                    <c:v>0</c:v>
                  </c:pt>
                  <c:pt idx="1">
                    <c:v>4.3813313399415875E-2</c:v>
                  </c:pt>
                  <c:pt idx="3">
                    <c:v>2.3170141173672117E-2</c:v>
                  </c:pt>
                  <c:pt idx="5">
                    <c:v>3.7250622932584111E-2</c:v>
                  </c:pt>
                </c:numCache>
              </c:numRef>
            </c:plus>
            <c:minus>
              <c:numRef>
                <c:f>'Gra phs'!$J$459:$J$464</c:f>
                <c:numCache>
                  <c:formatCode>General</c:formatCode>
                  <c:ptCount val="6"/>
                  <c:pt idx="0">
                    <c:v>0</c:v>
                  </c:pt>
                  <c:pt idx="1">
                    <c:v>4.3813313399415875E-2</c:v>
                  </c:pt>
                  <c:pt idx="3">
                    <c:v>2.3170141173672117E-2</c:v>
                  </c:pt>
                  <c:pt idx="5">
                    <c:v>3.7250622932584111E-2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phs'!$G$480:$G$485</c:f>
              <c:numCache>
                <c:formatCode>0.0%</c:formatCode>
                <c:ptCount val="6"/>
                <c:pt idx="1">
                  <c:v>0.40110611497368065</c:v>
                </c:pt>
                <c:pt idx="3">
                  <c:v>0.42107185534407998</c:v>
                </c:pt>
                <c:pt idx="5">
                  <c:v>0.47412183590018619</c:v>
                </c:pt>
              </c:numCache>
            </c:numRef>
          </c:val>
          <c:extLst>
            <c:ext xmlns:c16="http://schemas.microsoft.com/office/drawing/2014/chart" uri="{C3380CC4-5D6E-409C-BE32-E72D297353CC}">
              <c16:uniqueId val="{00000001-0665-469E-9053-6EBBC2E92150}"/>
            </c:ext>
          </c:extLst>
        </c:ser>
        <c:dLbls>
          <c:showLegendKey val="0"/>
          <c:showVal val="0"/>
          <c:showCatName val="0"/>
          <c:showSerName val="0"/>
          <c:showPercent val="0"/>
          <c:showBubbleSize val="0"/>
        </c:dLbls>
        <c:gapWidth val="50"/>
        <c:overlap val="100"/>
        <c:axId val="700024272"/>
        <c:axId val="700029848"/>
      </c:barChart>
      <c:lineChart>
        <c:grouping val="standard"/>
        <c:varyColors val="0"/>
        <c:ser>
          <c:idx val="0"/>
          <c:order val="0"/>
          <c:tx>
            <c:strRef>
              <c:f>'Gra phs'!$E$458</c:f>
              <c:strCache>
                <c:ptCount val="1"/>
                <c:pt idx="0">
                  <c:v>England</c:v>
                </c:pt>
              </c:strCache>
            </c:strRef>
          </c:tx>
          <c:spPr>
            <a:ln w="25400" cap="rnd">
              <a:noFill/>
              <a:round/>
            </a:ln>
            <a:effectLst/>
          </c:spPr>
          <c:marker>
            <c:symbol val="circle"/>
            <c:size val="8"/>
            <c:spPr>
              <a:solidFill>
                <a:srgbClr val="484043"/>
              </a:solidFill>
              <a:ln w="9525">
                <a:noFill/>
              </a:ln>
              <a:effectLst/>
            </c:spPr>
          </c:marker>
          <c:cat>
            <c:multiLvlStrRef>
              <c:f>'Gra phs'!$C$480:$D$485</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phs'!$E$480:$E$485</c:f>
              <c:numCache>
                <c:formatCode>0.0%</c:formatCode>
                <c:ptCount val="6"/>
                <c:pt idx="0">
                  <c:v>0.40022729558400344</c:v>
                </c:pt>
                <c:pt idx="1">
                  <c:v>0.35641003459786247</c:v>
                </c:pt>
                <c:pt idx="2">
                  <c:v>0.45379482391945658</c:v>
                </c:pt>
                <c:pt idx="3">
                  <c:v>0.37961659567097567</c:v>
                </c:pt>
                <c:pt idx="4">
                  <c:v>0.56674443779327954</c:v>
                </c:pt>
                <c:pt idx="5">
                  <c:v>0.47868267946668769</c:v>
                </c:pt>
              </c:numCache>
            </c:numRef>
          </c:val>
          <c:smooth val="0"/>
          <c:extLst>
            <c:ext xmlns:c16="http://schemas.microsoft.com/office/drawing/2014/chart" uri="{C3380CC4-5D6E-409C-BE32-E72D297353CC}">
              <c16:uniqueId val="{00000002-0665-469E-9053-6EBBC2E92150}"/>
            </c:ext>
          </c:extLst>
        </c:ser>
        <c:ser>
          <c:idx val="3"/>
          <c:order val="3"/>
          <c:tx>
            <c:strRef>
              <c:f>'Gra phs'!$H$479</c:f>
              <c:strCache>
                <c:ptCount val="1"/>
                <c:pt idx="0">
                  <c:v>All years 7-11</c:v>
                </c:pt>
              </c:strCache>
            </c:strRef>
          </c:tx>
          <c:spPr>
            <a:ln w="25400" cap="rnd">
              <a:noFill/>
              <a:round/>
            </a:ln>
            <a:effectLst/>
          </c:spPr>
          <c:marker>
            <c:symbol val="none"/>
          </c:marker>
          <c:trendline>
            <c:spPr>
              <a:ln w="25400" cap="rnd">
                <a:solidFill>
                  <a:srgbClr val="484043"/>
                </a:solidFill>
                <a:prstDash val="solid"/>
              </a:ln>
              <a:effectLst/>
            </c:spPr>
            <c:trendlineType val="linear"/>
            <c:forward val="0.5"/>
            <c:backward val="0.5"/>
            <c:dispRSqr val="0"/>
            <c:dispEq val="0"/>
          </c:trendline>
          <c:cat>
            <c:multiLvlStrRef>
              <c:f>'Gra phs'!$C$480:$D$485</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phs'!$H$480:$H$485</c:f>
              <c:numCache>
                <c:formatCode>0.0%</c:formatCode>
                <c:ptCount val="6"/>
                <c:pt idx="0">
                  <c:v>0.49469481483025435</c:v>
                </c:pt>
                <c:pt idx="1">
                  <c:v>0.49469481483025435</c:v>
                </c:pt>
                <c:pt idx="2">
                  <c:v>0.49469481483025435</c:v>
                </c:pt>
                <c:pt idx="3">
                  <c:v>0.49469481483025435</c:v>
                </c:pt>
                <c:pt idx="4">
                  <c:v>0.49469481483025435</c:v>
                </c:pt>
                <c:pt idx="5">
                  <c:v>0.49469481483025435</c:v>
                </c:pt>
              </c:numCache>
            </c:numRef>
          </c:val>
          <c:smooth val="0"/>
          <c:extLst>
            <c:ext xmlns:c16="http://schemas.microsoft.com/office/drawing/2014/chart" uri="{C3380CC4-5D6E-409C-BE32-E72D297353CC}">
              <c16:uniqueId val="{00000004-0665-469E-9053-6EBBC2E92150}"/>
            </c:ext>
          </c:extLst>
        </c:ser>
        <c:dLbls>
          <c:showLegendKey val="0"/>
          <c:showVal val="0"/>
          <c:showCatName val="0"/>
          <c:showSerName val="0"/>
          <c:showPercent val="0"/>
          <c:showBubbleSize val="0"/>
        </c:dLbls>
        <c:marker val="1"/>
        <c:smooth val="0"/>
        <c:axId val="700024272"/>
        <c:axId val="700029848"/>
      </c:lineChart>
      <c:catAx>
        <c:axId val="700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9848"/>
        <c:crosses val="autoZero"/>
        <c:auto val="1"/>
        <c:lblAlgn val="ctr"/>
        <c:lblOffset val="100"/>
        <c:noMultiLvlLbl val="0"/>
      </c:catAx>
      <c:valAx>
        <c:axId val="7000298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484043"/>
                </a:solidFill>
                <a:latin typeface="+mn-lt"/>
                <a:ea typeface="+mn-ea"/>
                <a:cs typeface="+mn-cs"/>
              </a:defRPr>
            </a:pPr>
            <a:endParaRPr lang="en-US"/>
          </a:p>
        </c:txPr>
        <c:crossAx val="700024272"/>
        <c:crosses val="autoZero"/>
        <c:crossBetween val="between"/>
        <c:majorUnit val="0.2"/>
      </c:valAx>
      <c:spPr>
        <a:noFill/>
        <a:ln>
          <a:noFill/>
        </a:ln>
        <a:effectLst/>
      </c:spPr>
    </c:plotArea>
    <c:legend>
      <c:legendPos val="b"/>
      <c:legendEntry>
        <c:idx val="4"/>
        <c:delete val="1"/>
      </c:legendEntry>
      <c:layout>
        <c:manualLayout>
          <c:xMode val="edge"/>
          <c:yMode val="edge"/>
          <c:x val="8.6275781249999989E-2"/>
          <c:y val="0.92853632478632475"/>
          <c:w val="0.82524348958333338"/>
          <c:h val="6.875000000000000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phs'!$AG$456</c:f>
          <c:strCache>
            <c:ptCount val="1"/>
            <c:pt idx="0">
              <c:v>At school</c:v>
            </c:pt>
          </c:strCache>
        </c:strRef>
      </c:tx>
      <c:layout>
        <c:manualLayout>
          <c:xMode val="edge"/>
          <c:yMode val="edge"/>
          <c:x val="0.47087945816186555"/>
          <c:y val="1.628205128205128E-2"/>
        </c:manualLayout>
      </c:layout>
      <c:overlay val="1"/>
      <c:spPr>
        <a:noFill/>
        <a:ln>
          <a:noFill/>
        </a:ln>
        <a:effectLst/>
      </c:spPr>
      <c:txPr>
        <a:bodyPr rot="0" spcFirstLastPara="1" vertOverflow="ellipsis" vert="horz" wrap="square" anchor="ctr" anchorCtr="1"/>
        <a:lstStyle/>
        <a:p>
          <a:pPr>
            <a:defRPr sz="2000" b="0" i="0" u="none" strike="noStrike" kern="1200" spc="0" baseline="0">
              <a:solidFill>
                <a:srgbClr val="484043"/>
              </a:solidFill>
              <a:latin typeface="+mn-lt"/>
              <a:ea typeface="+mn-ea"/>
              <a:cs typeface="+mn-cs"/>
            </a:defRPr>
          </a:pPr>
          <a:endParaRPr lang="en-US"/>
        </a:p>
      </c:txPr>
    </c:title>
    <c:autoTitleDeleted val="0"/>
    <c:plotArea>
      <c:layout>
        <c:manualLayout>
          <c:layoutTarget val="inner"/>
          <c:xMode val="edge"/>
          <c:yMode val="edge"/>
          <c:x val="0.12437242798353909"/>
          <c:y val="4.1185152646606632E-2"/>
          <c:w val="0.85167352537722907"/>
          <c:h val="0.6889762793762354"/>
        </c:manualLayout>
      </c:layout>
      <c:barChart>
        <c:barDir val="col"/>
        <c:grouping val="clustered"/>
        <c:varyColors val="0"/>
        <c:ser>
          <c:idx val="1"/>
          <c:order val="1"/>
          <c:tx>
            <c:strRef>
              <c:f>'Gra phs'!$F$457:$F$458</c:f>
              <c:strCache>
                <c:ptCount val="2"/>
                <c:pt idx="0">
                  <c:v>Boys</c:v>
                </c:pt>
                <c:pt idx="1">
                  <c:v>Lincolnshire</c:v>
                </c:pt>
              </c:strCache>
            </c:strRef>
          </c:tx>
          <c:spPr>
            <a:solidFill>
              <a:srgbClr val="4BA57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phs'!$I$486:$I$491</c:f>
                <c:numCache>
                  <c:formatCode>General</c:formatCode>
                  <c:ptCount val="6"/>
                  <c:pt idx="0">
                    <c:v>4.7796291047934661E-2</c:v>
                  </c:pt>
                  <c:pt idx="2">
                    <c:v>2.3609519969160053E-2</c:v>
                  </c:pt>
                  <c:pt idx="4">
                    <c:v>2.973813502720345E-2</c:v>
                  </c:pt>
                </c:numCache>
              </c:numRef>
            </c:plus>
            <c:minus>
              <c:numRef>
                <c:f>'Gra phs'!$I$486:$I$491</c:f>
                <c:numCache>
                  <c:formatCode>General</c:formatCode>
                  <c:ptCount val="6"/>
                  <c:pt idx="0">
                    <c:v>4.7796291047934661E-2</c:v>
                  </c:pt>
                  <c:pt idx="2">
                    <c:v>2.3609519969160053E-2</c:v>
                  </c:pt>
                  <c:pt idx="4">
                    <c:v>2.973813502720345E-2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phs'!$F$486:$F$491</c:f>
              <c:numCache>
                <c:formatCode>General</c:formatCode>
                <c:ptCount val="6"/>
                <c:pt idx="0" formatCode="0.0%">
                  <c:v>0.46851846152644078</c:v>
                </c:pt>
                <c:pt idx="2" formatCode="0.0%">
                  <c:v>0.48324965857144636</c:v>
                </c:pt>
                <c:pt idx="4" formatCode="0.0%">
                  <c:v>0.592577684964259</c:v>
                </c:pt>
              </c:numCache>
            </c:numRef>
          </c:val>
          <c:extLst>
            <c:ext xmlns:c16="http://schemas.microsoft.com/office/drawing/2014/chart" uri="{C3380CC4-5D6E-409C-BE32-E72D297353CC}">
              <c16:uniqueId val="{00000000-241B-4B88-80A2-406A6CC9752A}"/>
            </c:ext>
          </c:extLst>
        </c:ser>
        <c:ser>
          <c:idx val="2"/>
          <c:order val="2"/>
          <c:tx>
            <c:strRef>
              <c:f>'Gra phs'!$G$457:$G$458</c:f>
              <c:strCache>
                <c:ptCount val="2"/>
                <c:pt idx="0">
                  <c:v>Girls</c:v>
                </c:pt>
                <c:pt idx="1">
                  <c:v>Lincolnshire</c:v>
                </c:pt>
              </c:strCache>
            </c:strRef>
          </c:tx>
          <c:spPr>
            <a:solidFill>
              <a:srgbClr val="4BA57E">
                <a:alpha val="4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phs'!$J$486:$J$491</c:f>
                <c:numCache>
                  <c:formatCode>General</c:formatCode>
                  <c:ptCount val="6"/>
                  <c:pt idx="1">
                    <c:v>5.4173148325258207E-2</c:v>
                  </c:pt>
                  <c:pt idx="3">
                    <c:v>2.999625641051136E-2</c:v>
                  </c:pt>
                  <c:pt idx="5">
                    <c:v>4.2900154936362629E-2</c:v>
                  </c:pt>
                </c:numCache>
              </c:numRef>
            </c:plus>
            <c:minus>
              <c:numRef>
                <c:f>'Gra phs'!$J$486:$J$491</c:f>
                <c:numCache>
                  <c:formatCode>General</c:formatCode>
                  <c:ptCount val="6"/>
                  <c:pt idx="1">
                    <c:v>5.4173148325258207E-2</c:v>
                  </c:pt>
                  <c:pt idx="3">
                    <c:v>2.999625641051136E-2</c:v>
                  </c:pt>
                  <c:pt idx="5">
                    <c:v>4.2900154936362629E-2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phs'!$G$486:$G$491</c:f>
              <c:numCache>
                <c:formatCode>0.0%</c:formatCode>
                <c:ptCount val="6"/>
                <c:pt idx="1">
                  <c:v>0.36525457320622579</c:v>
                </c:pt>
                <c:pt idx="3">
                  <c:v>0.4339597382661477</c:v>
                </c:pt>
                <c:pt idx="5">
                  <c:v>0.32926861807995067</c:v>
                </c:pt>
              </c:numCache>
            </c:numRef>
          </c:val>
          <c:extLst>
            <c:ext xmlns:c16="http://schemas.microsoft.com/office/drawing/2014/chart" uri="{C3380CC4-5D6E-409C-BE32-E72D297353CC}">
              <c16:uniqueId val="{00000001-241B-4B88-80A2-406A6CC9752A}"/>
            </c:ext>
          </c:extLst>
        </c:ser>
        <c:dLbls>
          <c:showLegendKey val="0"/>
          <c:showVal val="0"/>
          <c:showCatName val="0"/>
          <c:showSerName val="0"/>
          <c:showPercent val="0"/>
          <c:showBubbleSize val="0"/>
        </c:dLbls>
        <c:gapWidth val="50"/>
        <c:overlap val="100"/>
        <c:axId val="700024272"/>
        <c:axId val="700029848"/>
      </c:barChart>
      <c:lineChart>
        <c:grouping val="standard"/>
        <c:varyColors val="0"/>
        <c:ser>
          <c:idx val="0"/>
          <c:order val="0"/>
          <c:tx>
            <c:strRef>
              <c:f>'Gra phs'!$E$458</c:f>
              <c:strCache>
                <c:ptCount val="1"/>
                <c:pt idx="0">
                  <c:v>England</c:v>
                </c:pt>
              </c:strCache>
            </c:strRef>
          </c:tx>
          <c:spPr>
            <a:ln w="25400" cap="rnd">
              <a:noFill/>
              <a:round/>
            </a:ln>
            <a:effectLst/>
          </c:spPr>
          <c:marker>
            <c:symbol val="circle"/>
            <c:size val="8"/>
            <c:spPr>
              <a:solidFill>
                <a:srgbClr val="484043"/>
              </a:solidFill>
              <a:ln w="9525">
                <a:noFill/>
              </a:ln>
              <a:effectLst/>
            </c:spPr>
          </c:marker>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phs'!$E$486:$E$491</c:f>
              <c:numCache>
                <c:formatCode>0.0%</c:formatCode>
                <c:ptCount val="6"/>
                <c:pt idx="0">
                  <c:v>0.41924657579341551</c:v>
                </c:pt>
                <c:pt idx="1">
                  <c:v>0.39088440129642238</c:v>
                </c:pt>
                <c:pt idx="2">
                  <c:v>0.45040055143793989</c:v>
                </c:pt>
                <c:pt idx="3">
                  <c:v>0.40145283243670843</c:v>
                </c:pt>
                <c:pt idx="4">
                  <c:v>0.51838549566384096</c:v>
                </c:pt>
                <c:pt idx="5">
                  <c:v>0.44267256407765199</c:v>
                </c:pt>
              </c:numCache>
            </c:numRef>
          </c:val>
          <c:smooth val="0"/>
          <c:extLst>
            <c:ext xmlns:c16="http://schemas.microsoft.com/office/drawing/2014/chart" uri="{C3380CC4-5D6E-409C-BE32-E72D297353CC}">
              <c16:uniqueId val="{00000002-241B-4B88-80A2-406A6CC9752A}"/>
            </c:ext>
          </c:extLst>
        </c:ser>
        <c:ser>
          <c:idx val="3"/>
          <c:order val="3"/>
          <c:tx>
            <c:strRef>
              <c:f>'Gra phs'!$H$479</c:f>
              <c:strCache>
                <c:ptCount val="1"/>
                <c:pt idx="0">
                  <c:v>All years 7-11</c:v>
                </c:pt>
              </c:strCache>
            </c:strRef>
          </c:tx>
          <c:spPr>
            <a:ln w="25400" cap="rnd">
              <a:noFill/>
              <a:round/>
            </a:ln>
            <a:effectLst/>
          </c:spPr>
          <c:marker>
            <c:symbol val="none"/>
          </c:marker>
          <c:trendline>
            <c:spPr>
              <a:ln w="25400" cap="rnd">
                <a:solidFill>
                  <a:srgbClr val="484043"/>
                </a:solidFill>
                <a:prstDash val="solid"/>
              </a:ln>
              <a:effectLst/>
            </c:spPr>
            <c:trendlineType val="linear"/>
            <c:forward val="0.5"/>
            <c:backward val="0.5"/>
            <c:dispRSqr val="0"/>
            <c:dispEq val="0"/>
          </c:trendline>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phs'!$H$486:$H$491</c:f>
              <c:numCache>
                <c:formatCode>0.0%</c:formatCode>
                <c:ptCount val="6"/>
                <c:pt idx="0">
                  <c:v>0.47858703441733913</c:v>
                </c:pt>
                <c:pt idx="1">
                  <c:v>0.47858703441733913</c:v>
                </c:pt>
                <c:pt idx="2">
                  <c:v>0.47858703441733913</c:v>
                </c:pt>
                <c:pt idx="3">
                  <c:v>0.47858703441733913</c:v>
                </c:pt>
                <c:pt idx="4">
                  <c:v>0.47858703441733913</c:v>
                </c:pt>
                <c:pt idx="5">
                  <c:v>0.47858703441733913</c:v>
                </c:pt>
              </c:numCache>
            </c:numRef>
          </c:val>
          <c:smooth val="0"/>
          <c:extLst>
            <c:ext xmlns:c16="http://schemas.microsoft.com/office/drawing/2014/chart" uri="{C3380CC4-5D6E-409C-BE32-E72D297353CC}">
              <c16:uniqueId val="{00000004-241B-4B88-80A2-406A6CC9752A}"/>
            </c:ext>
          </c:extLst>
        </c:ser>
        <c:dLbls>
          <c:showLegendKey val="0"/>
          <c:showVal val="0"/>
          <c:showCatName val="0"/>
          <c:showSerName val="0"/>
          <c:showPercent val="0"/>
          <c:showBubbleSize val="0"/>
        </c:dLbls>
        <c:marker val="1"/>
        <c:smooth val="0"/>
        <c:axId val="700024272"/>
        <c:axId val="700029848"/>
      </c:lineChart>
      <c:catAx>
        <c:axId val="700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9848"/>
        <c:crosses val="autoZero"/>
        <c:auto val="1"/>
        <c:lblAlgn val="ctr"/>
        <c:lblOffset val="100"/>
        <c:noMultiLvlLbl val="0"/>
      </c:catAx>
      <c:valAx>
        <c:axId val="7000298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4272"/>
        <c:crosses val="autoZero"/>
        <c:crossBetween val="between"/>
        <c:majorUnit val="0.2"/>
      </c:valAx>
      <c:spPr>
        <a:noFill/>
        <a:ln>
          <a:noFill/>
        </a:ln>
        <a:effectLst/>
      </c:spPr>
    </c:plotArea>
    <c:legend>
      <c:legendPos val="b"/>
      <c:legendEntry>
        <c:idx val="2"/>
        <c:delete val="1"/>
      </c:legendEntry>
      <c:legendEntry>
        <c:idx val="3"/>
        <c:delete val="1"/>
      </c:legendEntry>
      <c:legendEntry>
        <c:idx val="4"/>
        <c:delete val="1"/>
      </c:legendEntry>
      <c:layout>
        <c:manualLayout>
          <c:xMode val="edge"/>
          <c:yMode val="edge"/>
          <c:x val="0"/>
          <c:y val="0.93079059829059829"/>
          <c:w val="1"/>
          <c:h val="5.29273504273504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phs'!$AQ$456</c:f>
          <c:strCache>
            <c:ptCount val="1"/>
            <c:pt idx="0">
              <c:v>Outside school</c:v>
            </c:pt>
          </c:strCache>
        </c:strRef>
      </c:tx>
      <c:layout>
        <c:manualLayout>
          <c:xMode val="edge"/>
          <c:yMode val="edge"/>
          <c:x val="0.4103846021947874"/>
          <c:y val="1.628205128205128E-2"/>
        </c:manualLayout>
      </c:layout>
      <c:overlay val="1"/>
      <c:spPr>
        <a:noFill/>
        <a:ln>
          <a:noFill/>
        </a:ln>
        <a:effectLst/>
      </c:spPr>
      <c:txPr>
        <a:bodyPr rot="0" spcFirstLastPara="1" vertOverflow="ellipsis" vert="horz" wrap="square" anchor="ctr" anchorCtr="1"/>
        <a:lstStyle/>
        <a:p>
          <a:pPr>
            <a:defRPr sz="2000" b="0" i="0" u="none" strike="noStrike" kern="1200" spc="0" baseline="0">
              <a:solidFill>
                <a:srgbClr val="484043"/>
              </a:solidFill>
              <a:latin typeface="+mn-lt"/>
              <a:ea typeface="+mn-ea"/>
              <a:cs typeface="+mn-cs"/>
            </a:defRPr>
          </a:pPr>
          <a:endParaRPr lang="en-US"/>
        </a:p>
      </c:txPr>
    </c:title>
    <c:autoTitleDeleted val="0"/>
    <c:plotArea>
      <c:layout>
        <c:manualLayout>
          <c:layoutTarget val="inner"/>
          <c:xMode val="edge"/>
          <c:yMode val="edge"/>
          <c:x val="0.12001714677640604"/>
          <c:y val="4.1185152646606632E-2"/>
          <c:w val="0.85602880658436209"/>
          <c:h val="0.68618690972984842"/>
        </c:manualLayout>
      </c:layout>
      <c:barChart>
        <c:barDir val="col"/>
        <c:grouping val="clustered"/>
        <c:varyColors val="0"/>
        <c:ser>
          <c:idx val="1"/>
          <c:order val="1"/>
          <c:tx>
            <c:strRef>
              <c:f>'Gra phs'!$F$457:$F$458</c:f>
              <c:strCache>
                <c:ptCount val="2"/>
                <c:pt idx="0">
                  <c:v>Boys</c:v>
                </c:pt>
                <c:pt idx="1">
                  <c:v>Lincolnshire</c:v>
                </c:pt>
              </c:strCache>
            </c:strRef>
          </c:tx>
          <c:spPr>
            <a:solidFill>
              <a:srgbClr val="4BA57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phs'!$I$492:$I$497</c:f>
                <c:numCache>
                  <c:formatCode>General</c:formatCode>
                  <c:ptCount val="6"/>
                  <c:pt idx="0">
                    <c:v>4.7757209246879206E-2</c:v>
                  </c:pt>
                  <c:pt idx="2">
                    <c:v>2.3535215122809559E-2</c:v>
                  </c:pt>
                  <c:pt idx="4">
                    <c:v>2.77796435538698E-2</c:v>
                  </c:pt>
                </c:numCache>
              </c:numRef>
            </c:plus>
            <c:minus>
              <c:numRef>
                <c:f>'Gra phs'!$I$492:$I$497</c:f>
                <c:numCache>
                  <c:formatCode>General</c:formatCode>
                  <c:ptCount val="6"/>
                  <c:pt idx="0">
                    <c:v>4.7757209246879206E-2</c:v>
                  </c:pt>
                  <c:pt idx="2">
                    <c:v>2.3535215122809559E-2</c:v>
                  </c:pt>
                  <c:pt idx="4">
                    <c:v>2.77796435538698E-2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phs'!$F$492:$F$497</c:f>
              <c:numCache>
                <c:formatCode>General</c:formatCode>
                <c:ptCount val="6"/>
                <c:pt idx="0" formatCode="0.0%">
                  <c:v>0.53739167259601617</c:v>
                </c:pt>
                <c:pt idx="2" formatCode="0.0%">
                  <c:v>0.54301110097565675</c:v>
                </c:pt>
                <c:pt idx="4" formatCode="0.0%">
                  <c:v>0.69830167245246233</c:v>
                </c:pt>
              </c:numCache>
            </c:numRef>
          </c:val>
          <c:extLst>
            <c:ext xmlns:c16="http://schemas.microsoft.com/office/drawing/2014/chart" uri="{C3380CC4-5D6E-409C-BE32-E72D297353CC}">
              <c16:uniqueId val="{00000000-293D-48E5-9718-E868A76A0D82}"/>
            </c:ext>
          </c:extLst>
        </c:ser>
        <c:ser>
          <c:idx val="2"/>
          <c:order val="2"/>
          <c:tx>
            <c:strRef>
              <c:f>'Gra phs'!$G$457:$G$458</c:f>
              <c:strCache>
                <c:ptCount val="2"/>
                <c:pt idx="0">
                  <c:v>Girls</c:v>
                </c:pt>
                <c:pt idx="1">
                  <c:v>Lincolnshire</c:v>
                </c:pt>
              </c:strCache>
            </c:strRef>
          </c:tx>
          <c:spPr>
            <a:solidFill>
              <a:srgbClr val="4BA57E">
                <a:alpha val="4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 phs'!$J$492:$J$497</c:f>
                <c:numCache>
                  <c:formatCode>General</c:formatCode>
                  <c:ptCount val="6"/>
                  <c:pt idx="1">
                    <c:v>5.6190818990933949E-2</c:v>
                  </c:pt>
                  <c:pt idx="3">
                    <c:v>3.0242480325474445E-2</c:v>
                  </c:pt>
                  <c:pt idx="5">
                    <c:v>4.4890295061182528E-2</c:v>
                  </c:pt>
                </c:numCache>
              </c:numRef>
            </c:plus>
            <c:minus>
              <c:numRef>
                <c:f>'Gra phs'!$J$492:$J$497</c:f>
                <c:numCache>
                  <c:formatCode>General</c:formatCode>
                  <c:ptCount val="6"/>
                  <c:pt idx="1">
                    <c:v>5.6190818990933949E-2</c:v>
                  </c:pt>
                  <c:pt idx="3">
                    <c:v>3.0242480325474445E-2</c:v>
                  </c:pt>
                  <c:pt idx="5">
                    <c:v>4.4890295061182528E-2</c:v>
                  </c:pt>
                </c:numCache>
              </c:numRef>
            </c:minus>
            <c:spPr>
              <a:noFill/>
              <a:ln w="9525" cap="flat" cmpd="sng" algn="ctr">
                <a:solidFill>
                  <a:srgbClr val="BD1622"/>
                </a:solidFill>
                <a:round/>
              </a:ln>
              <a:effectLst/>
            </c:spPr>
          </c:errBars>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phs'!$G$492:$G$497</c:f>
              <c:numCache>
                <c:formatCode>0.0%</c:formatCode>
                <c:ptCount val="6"/>
                <c:pt idx="1">
                  <c:v>0.47623538283246214</c:v>
                </c:pt>
                <c:pt idx="3">
                  <c:v>0.51766693995513857</c:v>
                </c:pt>
                <c:pt idx="5">
                  <c:v>0.59046197609159656</c:v>
                </c:pt>
              </c:numCache>
            </c:numRef>
          </c:val>
          <c:extLst>
            <c:ext xmlns:c16="http://schemas.microsoft.com/office/drawing/2014/chart" uri="{C3380CC4-5D6E-409C-BE32-E72D297353CC}">
              <c16:uniqueId val="{00000001-293D-48E5-9718-E868A76A0D82}"/>
            </c:ext>
          </c:extLst>
        </c:ser>
        <c:dLbls>
          <c:showLegendKey val="0"/>
          <c:showVal val="0"/>
          <c:showCatName val="0"/>
          <c:showSerName val="0"/>
          <c:showPercent val="0"/>
          <c:showBubbleSize val="0"/>
        </c:dLbls>
        <c:gapWidth val="50"/>
        <c:overlap val="100"/>
        <c:axId val="700024272"/>
        <c:axId val="700029848"/>
      </c:barChart>
      <c:lineChart>
        <c:grouping val="standard"/>
        <c:varyColors val="0"/>
        <c:ser>
          <c:idx val="0"/>
          <c:order val="0"/>
          <c:tx>
            <c:strRef>
              <c:f>'Gra phs'!$E$458</c:f>
              <c:strCache>
                <c:ptCount val="1"/>
                <c:pt idx="0">
                  <c:v>England</c:v>
                </c:pt>
              </c:strCache>
            </c:strRef>
          </c:tx>
          <c:spPr>
            <a:ln w="25400" cap="rnd">
              <a:noFill/>
              <a:round/>
            </a:ln>
            <a:effectLst/>
          </c:spPr>
          <c:marker>
            <c:symbol val="circle"/>
            <c:size val="8"/>
            <c:spPr>
              <a:solidFill>
                <a:srgbClr val="484043"/>
              </a:solidFill>
              <a:ln w="9525">
                <a:noFill/>
              </a:ln>
              <a:effectLst/>
            </c:spPr>
          </c:marker>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phs'!$E$492:$E$497</c:f>
              <c:numCache>
                <c:formatCode>0.0%</c:formatCode>
                <c:ptCount val="6"/>
                <c:pt idx="0">
                  <c:v>0.46298376215223752</c:v>
                </c:pt>
                <c:pt idx="1">
                  <c:v>0.41977970977265772</c:v>
                </c:pt>
                <c:pt idx="2">
                  <c:v>0.52926791870304568</c:v>
                </c:pt>
                <c:pt idx="3">
                  <c:v>0.46804682970328981</c:v>
                </c:pt>
                <c:pt idx="4">
                  <c:v>0.64768980491868133</c:v>
                </c:pt>
                <c:pt idx="5">
                  <c:v>0.58833407175590469</c:v>
                </c:pt>
              </c:numCache>
            </c:numRef>
          </c:val>
          <c:smooth val="0"/>
          <c:extLst>
            <c:ext xmlns:c16="http://schemas.microsoft.com/office/drawing/2014/chart" uri="{C3380CC4-5D6E-409C-BE32-E72D297353CC}">
              <c16:uniqueId val="{00000002-293D-48E5-9718-E868A76A0D82}"/>
            </c:ext>
          </c:extLst>
        </c:ser>
        <c:ser>
          <c:idx val="3"/>
          <c:order val="3"/>
          <c:tx>
            <c:strRef>
              <c:f>'Gra phs'!$H$479</c:f>
              <c:strCache>
                <c:ptCount val="1"/>
                <c:pt idx="0">
                  <c:v>All years 7-11</c:v>
                </c:pt>
              </c:strCache>
            </c:strRef>
          </c:tx>
          <c:spPr>
            <a:ln w="25400" cap="rnd">
              <a:noFill/>
              <a:round/>
            </a:ln>
            <a:effectLst/>
          </c:spPr>
          <c:marker>
            <c:symbol val="none"/>
          </c:marker>
          <c:trendline>
            <c:spPr>
              <a:ln w="25400" cap="rnd">
                <a:solidFill>
                  <a:srgbClr val="484043"/>
                </a:solidFill>
                <a:prstDash val="solid"/>
              </a:ln>
              <a:effectLst/>
            </c:spPr>
            <c:trendlineType val="linear"/>
            <c:forward val="0.5"/>
            <c:backward val="0.5"/>
            <c:dispRSqr val="0"/>
            <c:dispEq val="0"/>
          </c:trendline>
          <c:cat>
            <c:multiLvlStrRef>
              <c:f>'Gra phs'!$C$459:$D$464</c:f>
              <c:multiLvlStrCache>
                <c:ptCount val="6"/>
                <c:lvl>
                  <c:pt idx="0">
                    <c:v>Boy</c:v>
                  </c:pt>
                  <c:pt idx="1">
                    <c:v>Girl</c:v>
                  </c:pt>
                  <c:pt idx="2">
                    <c:v>Boy</c:v>
                  </c:pt>
                  <c:pt idx="3">
                    <c:v>Girl</c:v>
                  </c:pt>
                  <c:pt idx="4">
                    <c:v>Boy</c:v>
                  </c:pt>
                  <c:pt idx="5">
                    <c:v>Girl</c:v>
                  </c:pt>
                </c:lvl>
                <c:lvl>
                  <c:pt idx="0">
                    <c:v>Low FAS</c:v>
                  </c:pt>
                  <c:pt idx="2">
                    <c:v>Medium FAS</c:v>
                  </c:pt>
                  <c:pt idx="4">
                    <c:v>High FAS</c:v>
                  </c:pt>
                </c:lvl>
              </c:multiLvlStrCache>
            </c:multiLvlStrRef>
          </c:cat>
          <c:val>
            <c:numRef>
              <c:f>'Gra phs'!$H$492:$H$497</c:f>
              <c:numCache>
                <c:formatCode>0.0%</c:formatCode>
                <c:ptCount val="6"/>
                <c:pt idx="0">
                  <c:v>0.5764206968003418</c:v>
                </c:pt>
                <c:pt idx="1">
                  <c:v>0.5764206968003418</c:v>
                </c:pt>
                <c:pt idx="2">
                  <c:v>0.5764206968003418</c:v>
                </c:pt>
                <c:pt idx="3">
                  <c:v>0.5764206968003418</c:v>
                </c:pt>
                <c:pt idx="4">
                  <c:v>0.5764206968003418</c:v>
                </c:pt>
                <c:pt idx="5">
                  <c:v>0.5764206968003418</c:v>
                </c:pt>
              </c:numCache>
            </c:numRef>
          </c:val>
          <c:smooth val="0"/>
          <c:extLst>
            <c:ext xmlns:c16="http://schemas.microsoft.com/office/drawing/2014/chart" uri="{C3380CC4-5D6E-409C-BE32-E72D297353CC}">
              <c16:uniqueId val="{00000004-293D-48E5-9718-E868A76A0D82}"/>
            </c:ext>
          </c:extLst>
        </c:ser>
        <c:dLbls>
          <c:showLegendKey val="0"/>
          <c:showVal val="0"/>
          <c:showCatName val="0"/>
          <c:showSerName val="0"/>
          <c:showPercent val="0"/>
          <c:showBubbleSize val="0"/>
        </c:dLbls>
        <c:marker val="1"/>
        <c:smooth val="0"/>
        <c:axId val="700024272"/>
        <c:axId val="700029848"/>
      </c:lineChart>
      <c:catAx>
        <c:axId val="700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029848"/>
        <c:crosses val="autoZero"/>
        <c:auto val="1"/>
        <c:lblAlgn val="ctr"/>
        <c:lblOffset val="100"/>
        <c:noMultiLvlLbl val="0"/>
      </c:catAx>
      <c:valAx>
        <c:axId val="700029848"/>
        <c:scaling>
          <c:orientation val="minMax"/>
          <c:max val="1"/>
        </c:scaling>
        <c:delete val="1"/>
        <c:axPos val="l"/>
        <c:numFmt formatCode="0%" sourceLinked="0"/>
        <c:majorTickMark val="none"/>
        <c:minorTickMark val="none"/>
        <c:tickLblPos val="nextTo"/>
        <c:crossAx val="700024272"/>
        <c:crosses val="autoZero"/>
        <c:crossBetween val="between"/>
        <c:majorUnit val="0.2"/>
      </c:valAx>
      <c:spPr>
        <a:noFill/>
        <a:ln>
          <a:noFill/>
        </a:ln>
        <a:effectLst/>
      </c:spPr>
    </c:plotArea>
    <c:legend>
      <c:legendPos val="b"/>
      <c:legendEntry>
        <c:idx val="0"/>
        <c:delete val="1"/>
      </c:legendEntry>
      <c:legendEntry>
        <c:idx val="1"/>
        <c:delete val="1"/>
      </c:legendEntry>
      <c:legendEntry>
        <c:idx val="4"/>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Graphs!$D$4</c:f>
              <c:strCache>
                <c:ptCount val="1"/>
                <c:pt idx="0">
                  <c:v>England</c:v>
                </c:pt>
              </c:strCache>
            </c:strRef>
          </c:tx>
          <c:spPr>
            <a:solidFill>
              <a:srgbClr val="01425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Graphs!$C$5:$C$7</c:f>
              <c:strCache>
                <c:ptCount val="3"/>
                <c:pt idx="0">
                  <c:v>Walking</c:v>
                </c:pt>
                <c:pt idx="1">
                  <c:v>Walking to get to school or other places</c:v>
                </c:pt>
                <c:pt idx="2">
                  <c:v>Walking for leisure</c:v>
                </c:pt>
              </c:strCache>
            </c:strRef>
          </c:cat>
          <c:val>
            <c:numRef>
              <c:f>Graphs!$D$5:$D$7</c:f>
              <c:numCache>
                <c:formatCode>0.0%</c:formatCode>
                <c:ptCount val="3"/>
                <c:pt idx="0">
                  <c:v>0.50987683193573274</c:v>
                </c:pt>
                <c:pt idx="1">
                  <c:v>0.40351279219999453</c:v>
                </c:pt>
                <c:pt idx="2">
                  <c:v>0.31783743330337022</c:v>
                </c:pt>
              </c:numCache>
            </c:numRef>
          </c:val>
          <c:extLst>
            <c:ext xmlns:c16="http://schemas.microsoft.com/office/drawing/2014/chart" uri="{C3380CC4-5D6E-409C-BE32-E72D297353CC}">
              <c16:uniqueId val="{00000000-A067-40E1-9C38-2B4402102BD8}"/>
            </c:ext>
          </c:extLst>
        </c:ser>
        <c:ser>
          <c:idx val="1"/>
          <c:order val="1"/>
          <c:tx>
            <c:strRef>
              <c:f>Graphs!$E$4</c:f>
              <c:strCache>
                <c:ptCount val="1"/>
                <c:pt idx="0">
                  <c:v>Active Lincolnshire</c:v>
                </c:pt>
              </c:strCache>
            </c:strRef>
          </c:tx>
          <c:spPr>
            <a:solidFill>
              <a:srgbClr val="ACDCD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Graphs!$C$5:$C$7</c:f>
              <c:strCache>
                <c:ptCount val="3"/>
                <c:pt idx="0">
                  <c:v>Walking</c:v>
                </c:pt>
                <c:pt idx="1">
                  <c:v>Walking to get to school or other places</c:v>
                </c:pt>
                <c:pt idx="2">
                  <c:v>Walking for leisure</c:v>
                </c:pt>
              </c:strCache>
            </c:strRef>
          </c:cat>
          <c:val>
            <c:numRef>
              <c:f>Graphs!$E$5:$E$7</c:f>
              <c:numCache>
                <c:formatCode>0.0%</c:formatCode>
                <c:ptCount val="3"/>
                <c:pt idx="0">
                  <c:v>0.50180248660256954</c:v>
                </c:pt>
                <c:pt idx="1">
                  <c:v>0.37539834897690538</c:v>
                </c:pt>
                <c:pt idx="2">
                  <c:v>0.28761950044311618</c:v>
                </c:pt>
              </c:numCache>
            </c:numRef>
          </c:val>
          <c:extLst>
            <c:ext xmlns:c16="http://schemas.microsoft.com/office/drawing/2014/chart" uri="{C3380CC4-5D6E-409C-BE32-E72D297353CC}">
              <c16:uniqueId val="{00000001-A067-40E1-9C38-2B4402102BD8}"/>
            </c:ext>
          </c:extLst>
        </c:ser>
        <c:dLbls>
          <c:showLegendKey val="0"/>
          <c:showVal val="0"/>
          <c:showCatName val="0"/>
          <c:showSerName val="0"/>
          <c:showPercent val="0"/>
          <c:showBubbleSize val="0"/>
        </c:dLbls>
        <c:gapWidth val="219"/>
        <c:overlap val="-27"/>
        <c:axId val="661318704"/>
        <c:axId val="661318048"/>
      </c:barChart>
      <c:catAx>
        <c:axId val="6613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1318048"/>
        <c:crosses val="autoZero"/>
        <c:auto val="1"/>
        <c:lblAlgn val="ctr"/>
        <c:lblOffset val="100"/>
        <c:noMultiLvlLbl val="0"/>
      </c:catAx>
      <c:valAx>
        <c:axId val="6613180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13187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Graphs!$D$4</c:f>
              <c:strCache>
                <c:ptCount val="1"/>
                <c:pt idx="0">
                  <c:v>England</c:v>
                </c:pt>
              </c:strCache>
            </c:strRef>
          </c:tx>
          <c:spPr>
            <a:solidFill>
              <a:srgbClr val="01425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Graphs!$C$9:$C$11</c:f>
              <c:strCache>
                <c:ptCount val="3"/>
                <c:pt idx="0">
                  <c:v>Cycling</c:v>
                </c:pt>
                <c:pt idx="1">
                  <c:v>Cycling to get to school or other places</c:v>
                </c:pt>
                <c:pt idx="2">
                  <c:v>Cycling for leisure</c:v>
                </c:pt>
              </c:strCache>
            </c:strRef>
          </c:cat>
          <c:val>
            <c:numRef>
              <c:f>Graphs!$D$9:$D$11</c:f>
              <c:numCache>
                <c:formatCode>0.0%</c:formatCode>
                <c:ptCount val="3"/>
                <c:pt idx="0">
                  <c:v>0.27207592390290036</c:v>
                </c:pt>
                <c:pt idx="1">
                  <c:v>0.11202114901639637</c:v>
                </c:pt>
                <c:pt idx="2">
                  <c:v>0.22958692669955794</c:v>
                </c:pt>
              </c:numCache>
            </c:numRef>
          </c:val>
          <c:extLst>
            <c:ext xmlns:c16="http://schemas.microsoft.com/office/drawing/2014/chart" uri="{C3380CC4-5D6E-409C-BE32-E72D297353CC}">
              <c16:uniqueId val="{00000000-BDF6-467B-8924-88895DDD0267}"/>
            </c:ext>
          </c:extLst>
        </c:ser>
        <c:ser>
          <c:idx val="1"/>
          <c:order val="1"/>
          <c:tx>
            <c:strRef>
              <c:f>Graphs!$E$4</c:f>
              <c:strCache>
                <c:ptCount val="1"/>
                <c:pt idx="0">
                  <c:v>Active Lincolnshire</c:v>
                </c:pt>
              </c:strCache>
            </c:strRef>
          </c:tx>
          <c:spPr>
            <a:solidFill>
              <a:srgbClr val="ACDCD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Graphs!$C$9:$C$11</c:f>
              <c:strCache>
                <c:ptCount val="3"/>
                <c:pt idx="0">
                  <c:v>Cycling</c:v>
                </c:pt>
                <c:pt idx="1">
                  <c:v>Cycling to get to school or other places</c:v>
                </c:pt>
                <c:pt idx="2">
                  <c:v>Cycling for leisure</c:v>
                </c:pt>
              </c:strCache>
            </c:strRef>
          </c:cat>
          <c:val>
            <c:numRef>
              <c:f>Graphs!$E$9:$E$11</c:f>
              <c:numCache>
                <c:formatCode>0.0%</c:formatCode>
                <c:ptCount val="3"/>
                <c:pt idx="0">
                  <c:v>0.38470909682786575</c:v>
                </c:pt>
                <c:pt idx="1">
                  <c:v>0.16561124636102886</c:v>
                </c:pt>
                <c:pt idx="2">
                  <c:v>0.31640521290216617</c:v>
                </c:pt>
              </c:numCache>
            </c:numRef>
          </c:val>
          <c:extLst>
            <c:ext xmlns:c16="http://schemas.microsoft.com/office/drawing/2014/chart" uri="{C3380CC4-5D6E-409C-BE32-E72D297353CC}">
              <c16:uniqueId val="{00000001-BDF6-467B-8924-88895DDD0267}"/>
            </c:ext>
          </c:extLst>
        </c:ser>
        <c:dLbls>
          <c:showLegendKey val="0"/>
          <c:showVal val="0"/>
          <c:showCatName val="0"/>
          <c:showSerName val="0"/>
          <c:showPercent val="0"/>
          <c:showBubbleSize val="0"/>
        </c:dLbls>
        <c:gapWidth val="219"/>
        <c:overlap val="-27"/>
        <c:axId val="661318704"/>
        <c:axId val="661318048"/>
      </c:barChart>
      <c:catAx>
        <c:axId val="6613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1318048"/>
        <c:crosses val="autoZero"/>
        <c:auto val="1"/>
        <c:lblAlgn val="ctr"/>
        <c:lblOffset val="100"/>
        <c:noMultiLvlLbl val="0"/>
      </c:catAx>
      <c:valAx>
        <c:axId val="6613180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13187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Graphs!$D$4</c:f>
              <c:strCache>
                <c:ptCount val="1"/>
                <c:pt idx="0">
                  <c:v>England</c:v>
                </c:pt>
              </c:strCache>
            </c:strRef>
          </c:tx>
          <c:spPr>
            <a:solidFill>
              <a:srgbClr val="01425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Graphs!$C$13:$C$15</c:f>
              <c:strCache>
                <c:ptCount val="3"/>
                <c:pt idx="0">
                  <c:v>Active travel</c:v>
                </c:pt>
                <c:pt idx="1">
                  <c:v>Walking to get to school or other places</c:v>
                </c:pt>
                <c:pt idx="2">
                  <c:v>Cycling to get to school or other places</c:v>
                </c:pt>
              </c:strCache>
            </c:strRef>
          </c:cat>
          <c:val>
            <c:numRef>
              <c:f>Graphs!$D$13:$D$15</c:f>
              <c:numCache>
                <c:formatCode>0.0%</c:formatCode>
                <c:ptCount val="3"/>
                <c:pt idx="0">
                  <c:v>0.51374078288500524</c:v>
                </c:pt>
                <c:pt idx="1">
                  <c:v>0.40351279219999453</c:v>
                </c:pt>
                <c:pt idx="2">
                  <c:v>0.11202114901639637</c:v>
                </c:pt>
              </c:numCache>
            </c:numRef>
          </c:val>
          <c:extLst>
            <c:ext xmlns:c16="http://schemas.microsoft.com/office/drawing/2014/chart" uri="{C3380CC4-5D6E-409C-BE32-E72D297353CC}">
              <c16:uniqueId val="{00000000-ABDF-414C-8C72-86897F086D93}"/>
            </c:ext>
          </c:extLst>
        </c:ser>
        <c:ser>
          <c:idx val="1"/>
          <c:order val="1"/>
          <c:tx>
            <c:strRef>
              <c:f>Graphs!$E$4</c:f>
              <c:strCache>
                <c:ptCount val="1"/>
                <c:pt idx="0">
                  <c:v>Active Lincolnshire</c:v>
                </c:pt>
              </c:strCache>
            </c:strRef>
          </c:tx>
          <c:spPr>
            <a:solidFill>
              <a:srgbClr val="ACDCD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Graphs!$C$13:$C$15</c:f>
              <c:strCache>
                <c:ptCount val="3"/>
                <c:pt idx="0">
                  <c:v>Active travel</c:v>
                </c:pt>
                <c:pt idx="1">
                  <c:v>Walking to get to school or other places</c:v>
                </c:pt>
                <c:pt idx="2">
                  <c:v>Cycling to get to school or other places</c:v>
                </c:pt>
              </c:strCache>
            </c:strRef>
          </c:cat>
          <c:val>
            <c:numRef>
              <c:f>Graphs!$E$13:$E$15</c:f>
              <c:numCache>
                <c:formatCode>0.0%</c:formatCode>
                <c:ptCount val="3"/>
                <c:pt idx="0">
                  <c:v>0.53178760987296969</c:v>
                </c:pt>
                <c:pt idx="1">
                  <c:v>0.37539834897690538</c:v>
                </c:pt>
                <c:pt idx="2">
                  <c:v>0.16561124636102886</c:v>
                </c:pt>
              </c:numCache>
            </c:numRef>
          </c:val>
          <c:extLst>
            <c:ext xmlns:c16="http://schemas.microsoft.com/office/drawing/2014/chart" uri="{C3380CC4-5D6E-409C-BE32-E72D297353CC}">
              <c16:uniqueId val="{00000001-ABDF-414C-8C72-86897F086D93}"/>
            </c:ext>
          </c:extLst>
        </c:ser>
        <c:dLbls>
          <c:showLegendKey val="0"/>
          <c:showVal val="0"/>
          <c:showCatName val="0"/>
          <c:showSerName val="0"/>
          <c:showPercent val="0"/>
          <c:showBubbleSize val="0"/>
        </c:dLbls>
        <c:gapWidth val="219"/>
        <c:overlap val="-27"/>
        <c:axId val="661318704"/>
        <c:axId val="661318048"/>
      </c:barChart>
      <c:catAx>
        <c:axId val="6613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1318048"/>
        <c:crosses val="autoZero"/>
        <c:auto val="1"/>
        <c:lblAlgn val="ctr"/>
        <c:lblOffset val="100"/>
        <c:noMultiLvlLbl val="0"/>
      </c:catAx>
      <c:valAx>
        <c:axId val="6613180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13187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Graphs!$E$4</c:f>
              <c:strCache>
                <c:ptCount val="1"/>
                <c:pt idx="0">
                  <c:v>Active Lincolnshire</c:v>
                </c:pt>
              </c:strCache>
            </c:strRef>
          </c:tx>
          <c:spPr>
            <a:solidFill>
              <a:srgbClr val="ACDCDF"/>
            </a:solidFill>
            <a:ln>
              <a:noFill/>
            </a:ln>
            <a:effectLst/>
          </c:spPr>
          <c:invertIfNegative val="0"/>
          <c:dLbls>
            <c:dLbl>
              <c:idx val="7"/>
              <c:layout>
                <c:manualLayout>
                  <c:x val="2.204861111111111E-3"/>
                  <c:y val="-1.3568376068376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6B-4048-9F75-CC4DC7C031C6}"/>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Graphs!$C$29:$C$38</c:f>
              <c:strCache>
                <c:ptCount val="10"/>
                <c:pt idx="0">
                  <c:v>All activites</c:v>
                </c:pt>
                <c:pt idx="1">
                  <c:v>Sporting activities</c:v>
                </c:pt>
                <c:pt idx="2">
                  <c:v>Active play</c:v>
                </c:pt>
                <c:pt idx="3">
                  <c:v>Active travel</c:v>
                </c:pt>
                <c:pt idx="4">
                  <c:v>Walking</c:v>
                </c:pt>
                <c:pt idx="5">
                  <c:v>Cycling</c:v>
                </c:pt>
                <c:pt idx="6">
                  <c:v>Swimming</c:v>
                </c:pt>
                <c:pt idx="7">
                  <c:v>Dancing</c:v>
                </c:pt>
                <c:pt idx="8">
                  <c:v>Riding a scooter</c:v>
                </c:pt>
                <c:pt idx="9">
                  <c:v>Fitness activities</c:v>
                </c:pt>
              </c:strCache>
            </c:strRef>
          </c:cat>
          <c:val>
            <c:numRef>
              <c:f>Graphs!$E$29:$E$38</c:f>
              <c:numCache>
                <c:formatCode>0.0%</c:formatCode>
                <c:ptCount val="10"/>
                <c:pt idx="0">
                  <c:v>0.96747588823682418</c:v>
                </c:pt>
                <c:pt idx="1">
                  <c:v>0.90757588576016424</c:v>
                </c:pt>
                <c:pt idx="2">
                  <c:v>0.68800427594205482</c:v>
                </c:pt>
                <c:pt idx="3">
                  <c:v>0.53178760987296969</c:v>
                </c:pt>
                <c:pt idx="4">
                  <c:v>0.50180248660256954</c:v>
                </c:pt>
                <c:pt idx="5">
                  <c:v>0.38470909682786575</c:v>
                </c:pt>
                <c:pt idx="6">
                  <c:v>0.31471033858658165</c:v>
                </c:pt>
                <c:pt idx="7">
                  <c:v>0.27924764054904688</c:v>
                </c:pt>
                <c:pt idx="8">
                  <c:v>0.25527031054667254</c:v>
                </c:pt>
                <c:pt idx="9">
                  <c:v>0.12095190709574613</c:v>
                </c:pt>
              </c:numCache>
            </c:numRef>
          </c:val>
          <c:extLst>
            <c:ext xmlns:c16="http://schemas.microsoft.com/office/drawing/2014/chart" uri="{C3380CC4-5D6E-409C-BE32-E72D297353CC}">
              <c16:uniqueId val="{00000000-DA1C-4E65-A9E5-668E718C2C37}"/>
            </c:ext>
          </c:extLst>
        </c:ser>
        <c:dLbls>
          <c:showLegendKey val="0"/>
          <c:showVal val="0"/>
          <c:showCatName val="0"/>
          <c:showSerName val="0"/>
          <c:showPercent val="0"/>
          <c:showBubbleSize val="0"/>
        </c:dLbls>
        <c:gapWidth val="80"/>
        <c:overlap val="100"/>
        <c:axId val="661318704"/>
        <c:axId val="661318048"/>
      </c:barChart>
      <c:lineChart>
        <c:grouping val="standard"/>
        <c:varyColors val="0"/>
        <c:ser>
          <c:idx val="0"/>
          <c:order val="0"/>
          <c:tx>
            <c:strRef>
              <c:f>Graphs!$D$4</c:f>
              <c:strCache>
                <c:ptCount val="1"/>
                <c:pt idx="0">
                  <c:v>England</c:v>
                </c:pt>
              </c:strCache>
            </c:strRef>
          </c:tx>
          <c:spPr>
            <a:ln w="28575" cap="rnd">
              <a:noFill/>
              <a:round/>
            </a:ln>
            <a:effectLst/>
          </c:spPr>
          <c:marker>
            <c:symbol val="circle"/>
            <c:size val="8"/>
            <c:spPr>
              <a:solidFill>
                <a:srgbClr val="484043"/>
              </a:solidFill>
              <a:ln w="9525">
                <a:noFill/>
              </a:ln>
              <a:effectLst/>
            </c:spPr>
          </c:marker>
          <c:cat>
            <c:strRef>
              <c:f>Graphs!$C$29:$C$38</c:f>
              <c:strCache>
                <c:ptCount val="10"/>
                <c:pt idx="0">
                  <c:v>All activites</c:v>
                </c:pt>
                <c:pt idx="1">
                  <c:v>Sporting activities</c:v>
                </c:pt>
                <c:pt idx="2">
                  <c:v>Active play</c:v>
                </c:pt>
                <c:pt idx="3">
                  <c:v>Active travel</c:v>
                </c:pt>
                <c:pt idx="4">
                  <c:v>Walking</c:v>
                </c:pt>
                <c:pt idx="5">
                  <c:v>Cycling</c:v>
                </c:pt>
                <c:pt idx="6">
                  <c:v>Swimming</c:v>
                </c:pt>
                <c:pt idx="7">
                  <c:v>Dancing</c:v>
                </c:pt>
                <c:pt idx="8">
                  <c:v>Riding a scooter</c:v>
                </c:pt>
                <c:pt idx="9">
                  <c:v>Fitness activities</c:v>
                </c:pt>
              </c:strCache>
            </c:strRef>
          </c:cat>
          <c:val>
            <c:numRef>
              <c:f>Graphs!$D$29:$D$38</c:f>
              <c:numCache>
                <c:formatCode>0.0%</c:formatCode>
                <c:ptCount val="10"/>
                <c:pt idx="0">
                  <c:v>0.94903632266802018</c:v>
                </c:pt>
                <c:pt idx="1">
                  <c:v>0.85472131983732647</c:v>
                </c:pt>
                <c:pt idx="2">
                  <c:v>0.64919055044649754</c:v>
                </c:pt>
                <c:pt idx="3">
                  <c:v>0.51374078288500524</c:v>
                </c:pt>
                <c:pt idx="4">
                  <c:v>0.50987683193573274</c:v>
                </c:pt>
                <c:pt idx="5">
                  <c:v>0.27207592390290036</c:v>
                </c:pt>
                <c:pt idx="6">
                  <c:v>0.29225540715445297</c:v>
                </c:pt>
                <c:pt idx="7">
                  <c:v>0.30447867107062637</c:v>
                </c:pt>
                <c:pt idx="8">
                  <c:v>0.17198863819149099</c:v>
                </c:pt>
                <c:pt idx="9">
                  <c:v>0.11954879624045259</c:v>
                </c:pt>
              </c:numCache>
            </c:numRef>
          </c:val>
          <c:smooth val="0"/>
          <c:extLst>
            <c:ext xmlns:c16="http://schemas.microsoft.com/office/drawing/2014/chart" uri="{C3380CC4-5D6E-409C-BE32-E72D297353CC}">
              <c16:uniqueId val="{00000001-DA1C-4E65-A9E5-668E718C2C37}"/>
            </c:ext>
          </c:extLst>
        </c:ser>
        <c:dLbls>
          <c:showLegendKey val="0"/>
          <c:showVal val="0"/>
          <c:showCatName val="0"/>
          <c:showSerName val="0"/>
          <c:showPercent val="0"/>
          <c:showBubbleSize val="0"/>
        </c:dLbls>
        <c:marker val="1"/>
        <c:smooth val="0"/>
        <c:axId val="661318704"/>
        <c:axId val="661318048"/>
      </c:lineChart>
      <c:catAx>
        <c:axId val="6613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1318048"/>
        <c:crosses val="autoZero"/>
        <c:auto val="1"/>
        <c:lblAlgn val="ctr"/>
        <c:lblOffset val="100"/>
        <c:noMultiLvlLbl val="0"/>
      </c:catAx>
      <c:valAx>
        <c:axId val="6613180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13187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phs'!$D$7</c:f>
          <c:strCache>
            <c:ptCount val="1"/>
            <c:pt idx="0">
              <c:v>2018-19</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endParaRPr lang="en-US"/>
        </a:p>
      </c:txPr>
    </c:title>
    <c:autoTitleDeleted val="0"/>
    <c:plotArea>
      <c:layout/>
      <c:barChart>
        <c:barDir val="col"/>
        <c:grouping val="stacked"/>
        <c:varyColors val="0"/>
        <c:ser>
          <c:idx val="2"/>
          <c:order val="0"/>
          <c:tx>
            <c:strRef>
              <c:f>'Gra phs'!$AV$14</c:f>
              <c:strCache>
                <c:ptCount val="1"/>
                <c:pt idx="0">
                  <c:v>Less active (less than an average of 30 minutes a day)</c:v>
                </c:pt>
              </c:strCache>
            </c:strRef>
          </c:tx>
          <c:spPr>
            <a:solidFill>
              <a:srgbClr val="BD162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phs'!$AW$11:$BE$11</c:f>
              <c:strCache>
                <c:ptCount val="9"/>
                <c:pt idx="0">
                  <c:v>England</c:v>
                </c:pt>
                <c:pt idx="1">
                  <c:v>Lincolnshire</c:v>
                </c:pt>
                <c:pt idx="2">
                  <c:v>Boston</c:v>
                </c:pt>
                <c:pt idx="3">
                  <c:v>East Lindsey</c:v>
                </c:pt>
                <c:pt idx="4">
                  <c:v>Lincoln</c:v>
                </c:pt>
                <c:pt idx="5">
                  <c:v>North Kesteven</c:v>
                </c:pt>
                <c:pt idx="6">
                  <c:v>South Holland</c:v>
                </c:pt>
                <c:pt idx="7">
                  <c:v>South Kesteven</c:v>
                </c:pt>
                <c:pt idx="8">
                  <c:v>West Lindsey</c:v>
                </c:pt>
              </c:strCache>
            </c:strRef>
          </c:cat>
          <c:val>
            <c:numRef>
              <c:f>'Gra phs'!$AW$14:$BE$14</c:f>
              <c:numCache>
                <c:formatCode>0%</c:formatCode>
                <c:ptCount val="9"/>
                <c:pt idx="0">
                  <c:v>0.28983859273937052</c:v>
                </c:pt>
                <c:pt idx="1">
                  <c:v>0.23148795161027858</c:v>
                </c:pt>
                <c:pt idx="2" formatCode="0.0%;\-0.0%;0.0%">
                  <c:v>0.21510000000000001</c:v>
                </c:pt>
                <c:pt idx="3" formatCode="0.0%;\-0.0%;0.0%">
                  <c:v>0</c:v>
                </c:pt>
                <c:pt idx="4" formatCode="0.0%;\-0.0%;0.0%">
                  <c:v>0.2069</c:v>
                </c:pt>
                <c:pt idx="5" formatCode="0.0%;\-0.0%;0.0%">
                  <c:v>0.17710000000000001</c:v>
                </c:pt>
                <c:pt idx="6" formatCode="0.0%;\-0.0%;0.0%">
                  <c:v>0</c:v>
                </c:pt>
                <c:pt idx="7" formatCode="0.0%;\-0.0%;0.0%">
                  <c:v>0.26679999999999998</c:v>
                </c:pt>
                <c:pt idx="8" formatCode="0.0%;\-0.0%;0.0%">
                  <c:v>0.33729999999999999</c:v>
                </c:pt>
              </c:numCache>
            </c:numRef>
          </c:val>
          <c:extLst>
            <c:ext xmlns:c16="http://schemas.microsoft.com/office/drawing/2014/chart" uri="{C3380CC4-5D6E-409C-BE32-E72D297353CC}">
              <c16:uniqueId val="{00000000-4F6C-4EC4-AEF1-56D3C17E45C0}"/>
            </c:ext>
          </c:extLst>
        </c:ser>
        <c:ser>
          <c:idx val="1"/>
          <c:order val="1"/>
          <c:tx>
            <c:strRef>
              <c:f>'Gra phs'!$AV$13</c:f>
              <c:strCache>
                <c:ptCount val="1"/>
                <c:pt idx="0">
                  <c:v>Fairly active (an average of 30-59 minutes a day)</c:v>
                </c:pt>
              </c:strCache>
            </c:strRef>
          </c:tx>
          <c:spPr>
            <a:solidFill>
              <a:srgbClr val="F7C62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phs'!$AW$11:$BE$11</c:f>
              <c:strCache>
                <c:ptCount val="9"/>
                <c:pt idx="0">
                  <c:v>England</c:v>
                </c:pt>
                <c:pt idx="1">
                  <c:v>Lincolnshire</c:v>
                </c:pt>
                <c:pt idx="2">
                  <c:v>Boston</c:v>
                </c:pt>
                <c:pt idx="3">
                  <c:v>East Lindsey</c:v>
                </c:pt>
                <c:pt idx="4">
                  <c:v>Lincoln</c:v>
                </c:pt>
                <c:pt idx="5">
                  <c:v>North Kesteven</c:v>
                </c:pt>
                <c:pt idx="6">
                  <c:v>South Holland</c:v>
                </c:pt>
                <c:pt idx="7">
                  <c:v>South Kesteven</c:v>
                </c:pt>
                <c:pt idx="8">
                  <c:v>West Lindsey</c:v>
                </c:pt>
              </c:strCache>
            </c:strRef>
          </c:cat>
          <c:val>
            <c:numRef>
              <c:f>'Gra phs'!$AW$13:$BE$13</c:f>
              <c:numCache>
                <c:formatCode>0%</c:formatCode>
                <c:ptCount val="9"/>
                <c:pt idx="0">
                  <c:v>0.24203421141216291</c:v>
                </c:pt>
                <c:pt idx="1">
                  <c:v>0.26237662900232106</c:v>
                </c:pt>
                <c:pt idx="2" formatCode="0.0%;\-0.0%;0.0%">
                  <c:v>0.31519999999999998</c:v>
                </c:pt>
                <c:pt idx="3" formatCode="0.0%;\-0.0%;0.0%">
                  <c:v>0</c:v>
                </c:pt>
                <c:pt idx="4" formatCode="0.0%;\-0.0%;0.0%">
                  <c:v>0.2636</c:v>
                </c:pt>
                <c:pt idx="5" formatCode="0.0%;\-0.0%;0.0%">
                  <c:v>0.27189999999999998</c:v>
                </c:pt>
                <c:pt idx="6" formatCode="0.0%;\-0.0%;0.0%">
                  <c:v>0</c:v>
                </c:pt>
                <c:pt idx="7" formatCode="0.0%;\-0.0%;0.0%">
                  <c:v>0.20030000000000001</c:v>
                </c:pt>
                <c:pt idx="8" formatCode="0.0%;\-0.0%;0.0%">
                  <c:v>0.27800000000000002</c:v>
                </c:pt>
              </c:numCache>
            </c:numRef>
          </c:val>
          <c:extLst>
            <c:ext xmlns:c16="http://schemas.microsoft.com/office/drawing/2014/chart" uri="{C3380CC4-5D6E-409C-BE32-E72D297353CC}">
              <c16:uniqueId val="{00000001-4F6C-4EC4-AEF1-56D3C17E45C0}"/>
            </c:ext>
          </c:extLst>
        </c:ser>
        <c:ser>
          <c:idx val="0"/>
          <c:order val="2"/>
          <c:tx>
            <c:strRef>
              <c:f>'Gra phs'!$AV$12</c:f>
              <c:strCache>
                <c:ptCount val="1"/>
                <c:pt idx="0">
                  <c:v>Active (an average of 60+ minutes a day) </c:v>
                </c:pt>
              </c:strCache>
            </c:strRef>
          </c:tx>
          <c:spPr>
            <a:solidFill>
              <a:srgbClr val="4BA57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phs'!$AW$11:$BE$11</c:f>
              <c:strCache>
                <c:ptCount val="9"/>
                <c:pt idx="0">
                  <c:v>England</c:v>
                </c:pt>
                <c:pt idx="1">
                  <c:v>Lincolnshire</c:v>
                </c:pt>
                <c:pt idx="2">
                  <c:v>Boston</c:v>
                </c:pt>
                <c:pt idx="3">
                  <c:v>East Lindsey</c:v>
                </c:pt>
                <c:pt idx="4">
                  <c:v>Lincoln</c:v>
                </c:pt>
                <c:pt idx="5">
                  <c:v>North Kesteven</c:v>
                </c:pt>
                <c:pt idx="6">
                  <c:v>South Holland</c:v>
                </c:pt>
                <c:pt idx="7">
                  <c:v>South Kesteven</c:v>
                </c:pt>
                <c:pt idx="8">
                  <c:v>West Lindsey</c:v>
                </c:pt>
              </c:strCache>
            </c:strRef>
          </c:cat>
          <c:val>
            <c:numRef>
              <c:f>'Gra phs'!$AW$12:$BE$12</c:f>
              <c:numCache>
                <c:formatCode>0%</c:formatCode>
                <c:ptCount val="9"/>
                <c:pt idx="0">
                  <c:v>0.4681271958484669</c:v>
                </c:pt>
                <c:pt idx="1">
                  <c:v>0.50613541938740025</c:v>
                </c:pt>
                <c:pt idx="2" formatCode="0.0%;\-0.0%;0.0%">
                  <c:v>0.46960000000000002</c:v>
                </c:pt>
                <c:pt idx="3" formatCode="0.0%;\-0.0%;0.0%">
                  <c:v>0</c:v>
                </c:pt>
                <c:pt idx="4" formatCode="0.0%;\-0.0%;0.0%">
                  <c:v>0.52959999999999996</c:v>
                </c:pt>
                <c:pt idx="5" formatCode="0.0%;\-0.0%;0.0%">
                  <c:v>0.55100000000000005</c:v>
                </c:pt>
                <c:pt idx="6" formatCode="0.0%;\-0.0%;0.0%">
                  <c:v>0</c:v>
                </c:pt>
                <c:pt idx="7" formatCode="0.0%;\-0.0%;0.0%">
                  <c:v>0.53290000000000004</c:v>
                </c:pt>
                <c:pt idx="8" formatCode="0.0%;\-0.0%;0.0%">
                  <c:v>0.38469999999999999</c:v>
                </c:pt>
              </c:numCache>
            </c:numRef>
          </c:val>
          <c:extLst>
            <c:ext xmlns:c16="http://schemas.microsoft.com/office/drawing/2014/chart" uri="{C3380CC4-5D6E-409C-BE32-E72D297353CC}">
              <c16:uniqueId val="{00000002-4F6C-4EC4-AEF1-56D3C17E45C0}"/>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484043"/>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12360810437754E-2"/>
          <c:y val="3.635505328734779E-2"/>
          <c:w val="0.88521114048477845"/>
          <c:h val="0.83897301508092914"/>
        </c:manualLayout>
      </c:layout>
      <c:barChart>
        <c:barDir val="bar"/>
        <c:grouping val="stacked"/>
        <c:varyColors val="0"/>
        <c:ser>
          <c:idx val="0"/>
          <c:order val="0"/>
          <c:tx>
            <c:strRef>
              <c:f>Graphs!$D$5</c:f>
              <c:strCache>
                <c:ptCount val="1"/>
                <c:pt idx="0">
                  <c:v>Strongly agree</c:v>
                </c:pt>
              </c:strCache>
            </c:strRef>
          </c:tx>
          <c:spPr>
            <a:solidFill>
              <a:srgbClr val="ACDCDF"/>
            </a:solidFill>
            <a:ln>
              <a:noFill/>
            </a:ln>
            <a:effectLst/>
          </c:spPr>
          <c:invertIfNegative val="0"/>
          <c:dPt>
            <c:idx val="0"/>
            <c:invertIfNegative val="0"/>
            <c:bubble3D val="0"/>
            <c:spPr>
              <a:solidFill>
                <a:srgbClr val="CAE7EC"/>
              </a:solidFill>
              <a:ln>
                <a:noFill/>
              </a:ln>
              <a:effectLst/>
            </c:spPr>
            <c:extLst>
              <c:ext xmlns:c16="http://schemas.microsoft.com/office/drawing/2014/chart" uri="{C3380CC4-5D6E-409C-BE32-E72D297353CC}">
                <c16:uniqueId val="{00000004-A947-4752-8289-127635A1A57D}"/>
              </c:ext>
            </c:extLst>
          </c:dPt>
          <c:dPt>
            <c:idx val="1"/>
            <c:invertIfNegative val="0"/>
            <c:bubble3D val="0"/>
            <c:spPr>
              <a:solidFill>
                <a:srgbClr val="A9D6DF"/>
              </a:solidFill>
              <a:ln>
                <a:noFill/>
              </a:ln>
              <a:effectLst/>
            </c:spPr>
            <c:extLst>
              <c:ext xmlns:c16="http://schemas.microsoft.com/office/drawing/2014/chart" uri="{C3380CC4-5D6E-409C-BE32-E72D297353CC}">
                <c16:uniqueId val="{00000003-A947-4752-8289-127635A1A57D}"/>
              </c:ext>
            </c:extLst>
          </c:dPt>
          <c:dPt>
            <c:idx val="2"/>
            <c:invertIfNegative val="0"/>
            <c:bubble3D val="0"/>
            <c:spPr>
              <a:solidFill>
                <a:srgbClr val="86C7D3"/>
              </a:solidFill>
              <a:ln>
                <a:noFill/>
              </a:ln>
              <a:effectLst/>
            </c:spPr>
            <c:extLst>
              <c:ext xmlns:c16="http://schemas.microsoft.com/office/drawing/2014/chart" uri="{C3380CC4-5D6E-409C-BE32-E72D297353CC}">
                <c16:uniqueId val="{00000002-A947-4752-8289-127635A1A57D}"/>
              </c:ext>
            </c:extLst>
          </c:dPt>
          <c:dPt>
            <c:idx val="3"/>
            <c:invertIfNegative val="0"/>
            <c:bubble3D val="0"/>
            <c:spPr>
              <a:solidFill>
                <a:srgbClr val="76C0CE"/>
              </a:solidFill>
              <a:ln>
                <a:noFill/>
              </a:ln>
              <a:effectLst/>
            </c:spPr>
            <c:extLst>
              <c:ext xmlns:c16="http://schemas.microsoft.com/office/drawing/2014/chart" uri="{C3380CC4-5D6E-409C-BE32-E72D297353CC}">
                <c16:uniqueId val="{00000001-A947-4752-8289-127635A1A57D}"/>
              </c:ext>
            </c:extLst>
          </c:dPt>
          <c:dPt>
            <c:idx val="4"/>
            <c:invertIfNegative val="0"/>
            <c:bubble3D val="0"/>
            <c:spPr>
              <a:solidFill>
                <a:srgbClr val="64B8C7"/>
              </a:solidFill>
              <a:ln>
                <a:noFill/>
              </a:ln>
              <a:effectLst/>
            </c:spPr>
            <c:extLst>
              <c:ext xmlns:c16="http://schemas.microsoft.com/office/drawing/2014/chart" uri="{C3380CC4-5D6E-409C-BE32-E72D297353CC}">
                <c16:uniqueId val="{00000000-A947-4752-8289-127635A1A57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484043"/>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Graphs!$C$6:$C$10</c:f>
              <c:strCache>
                <c:ptCount val="5"/>
                <c:pt idx="0">
                  <c:v>Knowledge</c:v>
                </c:pt>
                <c:pt idx="1">
                  <c:v>Understanding</c:v>
                </c:pt>
                <c:pt idx="2">
                  <c:v>Competence</c:v>
                </c:pt>
                <c:pt idx="3">
                  <c:v>Confidence</c:v>
                </c:pt>
                <c:pt idx="4">
                  <c:v>Enjoyment</c:v>
                </c:pt>
              </c:strCache>
            </c:strRef>
          </c:cat>
          <c:val>
            <c:numRef>
              <c:f>Graphs!$D$6:$D$10</c:f>
              <c:numCache>
                <c:formatCode>0.0%</c:formatCode>
                <c:ptCount val="5"/>
                <c:pt idx="0">
                  <c:v>0.37399538920189784</c:v>
                </c:pt>
                <c:pt idx="1">
                  <c:v>0.68769073038256634</c:v>
                </c:pt>
                <c:pt idx="2">
                  <c:v>0.25078453419509067</c:v>
                </c:pt>
                <c:pt idx="3">
                  <c:v>0.39687588528498574</c:v>
                </c:pt>
                <c:pt idx="4">
                  <c:v>0.54518988925956113</c:v>
                </c:pt>
              </c:numCache>
            </c:numRef>
          </c:val>
          <c:extLst>
            <c:ext xmlns:c16="http://schemas.microsoft.com/office/drawing/2014/chart" uri="{C3380CC4-5D6E-409C-BE32-E72D297353CC}">
              <c16:uniqueId val="{00000000-C5D4-49F1-B656-9760C864F2E2}"/>
            </c:ext>
          </c:extLst>
        </c:ser>
        <c:ser>
          <c:idx val="1"/>
          <c:order val="1"/>
          <c:tx>
            <c:strRef>
              <c:f>Graphs!$E$5</c:f>
              <c:strCache>
                <c:ptCount val="1"/>
                <c:pt idx="0">
                  <c:v>Don’t strongly agree</c:v>
                </c:pt>
              </c:strCache>
            </c:strRef>
          </c:tx>
          <c:spPr>
            <a:solidFill>
              <a:schemeClr val="bg2"/>
            </a:solidFill>
            <a:ln>
              <a:noFill/>
            </a:ln>
            <a:effectLst/>
          </c:spPr>
          <c:invertIfNegative val="0"/>
          <c:cat>
            <c:strRef>
              <c:f>Graphs!$C$6:$C$10</c:f>
              <c:strCache>
                <c:ptCount val="5"/>
                <c:pt idx="0">
                  <c:v>Knowledge</c:v>
                </c:pt>
                <c:pt idx="1">
                  <c:v>Understanding</c:v>
                </c:pt>
                <c:pt idx="2">
                  <c:v>Competence</c:v>
                </c:pt>
                <c:pt idx="3">
                  <c:v>Confidence</c:v>
                </c:pt>
                <c:pt idx="4">
                  <c:v>Enjoyment</c:v>
                </c:pt>
              </c:strCache>
            </c:strRef>
          </c:cat>
          <c:val>
            <c:numRef>
              <c:f>Graphs!$E$6:$E$10</c:f>
              <c:numCache>
                <c:formatCode>0.0%</c:formatCode>
                <c:ptCount val="5"/>
                <c:pt idx="0">
                  <c:v>0.6260046107981021</c:v>
                </c:pt>
                <c:pt idx="1">
                  <c:v>0.31230926961743366</c:v>
                </c:pt>
                <c:pt idx="2">
                  <c:v>0.74921546580490928</c:v>
                </c:pt>
                <c:pt idx="3">
                  <c:v>0.60312411471501426</c:v>
                </c:pt>
                <c:pt idx="4">
                  <c:v>0.45481011074043887</c:v>
                </c:pt>
              </c:numCache>
            </c:numRef>
          </c:val>
          <c:extLst>
            <c:ext xmlns:c16="http://schemas.microsoft.com/office/drawing/2014/chart" uri="{C3380CC4-5D6E-409C-BE32-E72D297353CC}">
              <c16:uniqueId val="{00000006-C5D4-49F1-B656-9760C864F2E2}"/>
            </c:ext>
          </c:extLst>
        </c:ser>
        <c:dLbls>
          <c:showLegendKey val="0"/>
          <c:showVal val="0"/>
          <c:showCatName val="0"/>
          <c:showSerName val="0"/>
          <c:showPercent val="0"/>
          <c:showBubbleSize val="0"/>
        </c:dLbls>
        <c:gapWidth val="22"/>
        <c:overlap val="100"/>
        <c:axId val="531486624"/>
        <c:axId val="531486296"/>
      </c:barChart>
      <c:catAx>
        <c:axId val="531486624"/>
        <c:scaling>
          <c:orientation val="minMax"/>
        </c:scaling>
        <c:delete val="1"/>
        <c:axPos val="l"/>
        <c:numFmt formatCode="General" sourceLinked="1"/>
        <c:majorTickMark val="none"/>
        <c:minorTickMark val="none"/>
        <c:tickLblPos val="nextTo"/>
        <c:crossAx val="531486296"/>
        <c:crosses val="autoZero"/>
        <c:auto val="1"/>
        <c:lblAlgn val="ctr"/>
        <c:lblOffset val="100"/>
        <c:noMultiLvlLbl val="0"/>
      </c:catAx>
      <c:valAx>
        <c:axId val="531486296"/>
        <c:scaling>
          <c:orientation val="minMax"/>
          <c:max val="1"/>
        </c:scaling>
        <c:delete val="1"/>
        <c:axPos val="b"/>
        <c:numFmt formatCode="0.0%" sourceLinked="1"/>
        <c:majorTickMark val="out"/>
        <c:minorTickMark val="none"/>
        <c:tickLblPos val="nextTo"/>
        <c:crossAx val="531486624"/>
        <c:crosses val="autoZero"/>
        <c:crossBetween val="between"/>
      </c:valAx>
      <c:spPr>
        <a:noFill/>
        <a:ln>
          <a:noFill/>
        </a:ln>
        <a:effectLst/>
      </c:spPr>
    </c:plotArea>
    <c:legend>
      <c:legendPos val="b"/>
      <c:overlay val="0"/>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en-GB" sz="1800" b="0">
                <a:effectLst/>
              </a:rPr>
              <a:t>Percentage who are active, achieving an average of 60 minutes or more a day</a:t>
            </a:r>
            <a:r>
              <a:rPr lang="en-US" sz="1800" b="0"/>
              <a:t>, by whether or not they 'strongly agree' with the statement</a:t>
            </a:r>
          </a:p>
        </c:rich>
      </c:tx>
      <c:overlay val="1"/>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8.8528645833333332E-3"/>
          <c:y val="6.966882816118572E-2"/>
          <c:w val="0.98240885416666668"/>
          <c:h val="0.67296645299145297"/>
        </c:manualLayout>
      </c:layout>
      <c:barChart>
        <c:barDir val="col"/>
        <c:grouping val="clustered"/>
        <c:varyColors val="0"/>
        <c:ser>
          <c:idx val="0"/>
          <c:order val="0"/>
          <c:tx>
            <c:strRef>
              <c:f>Graphs!$D$24</c:f>
              <c:strCache>
                <c:ptCount val="1"/>
                <c:pt idx="0">
                  <c:v>Active: Strongly agree Active Oxfordshire</c:v>
                </c:pt>
              </c:strCache>
            </c:strRef>
          </c:tx>
          <c:spPr>
            <a:solidFill>
              <a:srgbClr val="4BA57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Graphs!$G$25:$G$34</c:f>
                <c:numCache>
                  <c:formatCode>General</c:formatCode>
                  <c:ptCount val="10"/>
                  <c:pt idx="0">
                    <c:v>1.8098776969421422E-2</c:v>
                  </c:pt>
                  <c:pt idx="2">
                    <c:v>2.1471897901331079E-2</c:v>
                  </c:pt>
                  <c:pt idx="4">
                    <c:v>2.9257242579550854E-2</c:v>
                  </c:pt>
                  <c:pt idx="6">
                    <c:v>1.5564071064189781E-2</c:v>
                  </c:pt>
                  <c:pt idx="8">
                    <c:v>2.8473420193996644E-2</c:v>
                  </c:pt>
                </c:numCache>
              </c:numRef>
            </c:plus>
            <c:minus>
              <c:numRef>
                <c:f>Graphs!$G$25:$G$34</c:f>
                <c:numCache>
                  <c:formatCode>General</c:formatCode>
                  <c:ptCount val="10"/>
                  <c:pt idx="0">
                    <c:v>1.8098776969421422E-2</c:v>
                  </c:pt>
                  <c:pt idx="2">
                    <c:v>2.1471897901331079E-2</c:v>
                  </c:pt>
                  <c:pt idx="4">
                    <c:v>2.9257242579550854E-2</c:v>
                  </c:pt>
                  <c:pt idx="6">
                    <c:v>1.5564071064189781E-2</c:v>
                  </c:pt>
                  <c:pt idx="8">
                    <c:v>2.8473420193996644E-2</c:v>
                  </c:pt>
                </c:numCache>
              </c:numRef>
            </c:minus>
            <c:spPr>
              <a:noFill/>
              <a:ln w="9525" cap="flat" cmpd="sng" algn="ctr">
                <a:solidFill>
                  <a:srgbClr val="BD1622"/>
                </a:solidFill>
                <a:round/>
              </a:ln>
              <a:effectLst/>
            </c:spPr>
          </c:errBars>
          <c:cat>
            <c:multiLvlStrRef>
              <c:f>Graphs!$B$25:$C$34</c:f>
              <c:multiLvlStrCache>
                <c:ptCount val="10"/>
                <c:lvl>
                  <c:pt idx="0">
                    <c:v>Strongly agree</c:v>
                  </c:pt>
                  <c:pt idx="1">
                    <c:v>All other answers</c:v>
                  </c:pt>
                  <c:pt idx="2">
                    <c:v>Strongly agree</c:v>
                  </c:pt>
                  <c:pt idx="3">
                    <c:v>All other answers</c:v>
                  </c:pt>
                  <c:pt idx="4">
                    <c:v>Strongly agree</c:v>
                  </c:pt>
                  <c:pt idx="5">
                    <c:v>All other answers</c:v>
                  </c:pt>
                  <c:pt idx="6">
                    <c:v>Strongly agree</c:v>
                  </c:pt>
                  <c:pt idx="7">
                    <c:v>All other answers</c:v>
                  </c:pt>
                  <c:pt idx="8">
                    <c:v>Strongly agree</c:v>
                  </c:pt>
                  <c:pt idx="9">
                    <c:v>All other answers</c:v>
                  </c:pt>
                </c:lvl>
                <c:lvl>
                  <c:pt idx="0">
                    <c:v>Enjoyment</c:v>
                  </c:pt>
                  <c:pt idx="2">
                    <c:v>Confidence</c:v>
                  </c:pt>
                  <c:pt idx="4">
                    <c:v>Competence</c:v>
                  </c:pt>
                  <c:pt idx="6">
                    <c:v>Understanding</c:v>
                  </c:pt>
                  <c:pt idx="8">
                    <c:v>Knowledge</c:v>
                  </c:pt>
                </c:lvl>
              </c:multiLvlStrCache>
            </c:multiLvlStrRef>
          </c:cat>
          <c:val>
            <c:numRef>
              <c:f>Graphs!$D$25:$D$34</c:f>
              <c:numCache>
                <c:formatCode>General</c:formatCode>
                <c:ptCount val="10"/>
                <c:pt idx="0" formatCode="0.0%">
                  <c:v>0.63325126264954767</c:v>
                </c:pt>
                <c:pt idx="2" formatCode="0.0%">
                  <c:v>0.62193595147681069</c:v>
                </c:pt>
                <c:pt idx="4" formatCode="0.0%">
                  <c:v>0.60573475352469175</c:v>
                </c:pt>
                <c:pt idx="6" formatCode="0.0%">
                  <c:v>0.55830408530463116</c:v>
                </c:pt>
                <c:pt idx="8" formatCode="0.0%">
                  <c:v>0.70004865582185494</c:v>
                </c:pt>
              </c:numCache>
            </c:numRef>
          </c:val>
          <c:extLst>
            <c:ext xmlns:c16="http://schemas.microsoft.com/office/drawing/2014/chart" uri="{C3380CC4-5D6E-409C-BE32-E72D297353CC}">
              <c16:uniqueId val="{00000000-F166-4AAF-AF13-5EACC0CE9008}"/>
            </c:ext>
          </c:extLst>
        </c:ser>
        <c:ser>
          <c:idx val="1"/>
          <c:order val="1"/>
          <c:tx>
            <c:strRef>
              <c:f>Graphs!$E$24</c:f>
              <c:strCache>
                <c:ptCount val="1"/>
                <c:pt idx="0">
                  <c:v>Active: All other answers Active Oxfordshire</c:v>
                </c:pt>
              </c:strCache>
            </c:strRef>
          </c:tx>
          <c:spPr>
            <a:solidFill>
              <a:srgbClr val="4BA57E">
                <a:alpha val="40000"/>
              </a:srgbClr>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Graphs!$H$25:$H$34</c:f>
                <c:numCache>
                  <c:formatCode>General</c:formatCode>
                  <c:ptCount val="10"/>
                  <c:pt idx="1">
                    <c:v>1.7664808644051986E-2</c:v>
                  </c:pt>
                  <c:pt idx="3">
                    <c:v>1.6301823289514152E-2</c:v>
                  </c:pt>
                  <c:pt idx="5">
                    <c:v>1.5356603569531462E-2</c:v>
                  </c:pt>
                  <c:pt idx="7">
                    <c:v>2.2095326586677157E-2</c:v>
                  </c:pt>
                  <c:pt idx="9">
                    <c:v>2.161694886815959E-2</c:v>
                  </c:pt>
                </c:numCache>
              </c:numRef>
            </c:plus>
            <c:minus>
              <c:numRef>
                <c:f>Graphs!$H$25:$H$34</c:f>
                <c:numCache>
                  <c:formatCode>General</c:formatCode>
                  <c:ptCount val="10"/>
                  <c:pt idx="1">
                    <c:v>1.7664808644051986E-2</c:v>
                  </c:pt>
                  <c:pt idx="3">
                    <c:v>1.6301823289514152E-2</c:v>
                  </c:pt>
                  <c:pt idx="5">
                    <c:v>1.5356603569531462E-2</c:v>
                  </c:pt>
                  <c:pt idx="7">
                    <c:v>2.2095326586677157E-2</c:v>
                  </c:pt>
                  <c:pt idx="9">
                    <c:v>2.161694886815959E-2</c:v>
                  </c:pt>
                </c:numCache>
              </c:numRef>
            </c:minus>
            <c:spPr>
              <a:noFill/>
              <a:ln w="9525" cap="flat" cmpd="sng" algn="ctr">
                <a:solidFill>
                  <a:srgbClr val="BD1622"/>
                </a:solidFill>
                <a:round/>
              </a:ln>
              <a:effectLst/>
            </c:spPr>
          </c:errBars>
          <c:cat>
            <c:multiLvlStrRef>
              <c:f>Graphs!$B$25:$C$34</c:f>
              <c:multiLvlStrCache>
                <c:ptCount val="10"/>
                <c:lvl>
                  <c:pt idx="0">
                    <c:v>Strongly agree</c:v>
                  </c:pt>
                  <c:pt idx="1">
                    <c:v>All other answers</c:v>
                  </c:pt>
                  <c:pt idx="2">
                    <c:v>Strongly agree</c:v>
                  </c:pt>
                  <c:pt idx="3">
                    <c:v>All other answers</c:v>
                  </c:pt>
                  <c:pt idx="4">
                    <c:v>Strongly agree</c:v>
                  </c:pt>
                  <c:pt idx="5">
                    <c:v>All other answers</c:v>
                  </c:pt>
                  <c:pt idx="6">
                    <c:v>Strongly agree</c:v>
                  </c:pt>
                  <c:pt idx="7">
                    <c:v>All other answers</c:v>
                  </c:pt>
                  <c:pt idx="8">
                    <c:v>Strongly agree</c:v>
                  </c:pt>
                  <c:pt idx="9">
                    <c:v>All other answers</c:v>
                  </c:pt>
                </c:lvl>
                <c:lvl>
                  <c:pt idx="0">
                    <c:v>Enjoyment</c:v>
                  </c:pt>
                  <c:pt idx="2">
                    <c:v>Confidence</c:v>
                  </c:pt>
                  <c:pt idx="4">
                    <c:v>Competence</c:v>
                  </c:pt>
                  <c:pt idx="6">
                    <c:v>Understanding</c:v>
                  </c:pt>
                  <c:pt idx="8">
                    <c:v>Knowledge</c:v>
                  </c:pt>
                </c:lvl>
              </c:multiLvlStrCache>
            </c:multiLvlStrRef>
          </c:cat>
          <c:val>
            <c:numRef>
              <c:f>Graphs!$E$25:$E$34</c:f>
              <c:numCache>
                <c:formatCode>0.0%</c:formatCode>
                <c:ptCount val="10"/>
                <c:pt idx="1">
                  <c:v>0.35308941482477435</c:v>
                </c:pt>
                <c:pt idx="3">
                  <c:v>0.43742191927613622</c:v>
                </c:pt>
                <c:pt idx="5">
                  <c:v>0.4688790824441858</c:v>
                </c:pt>
                <c:pt idx="7">
                  <c:v>0.37881446563416321</c:v>
                </c:pt>
                <c:pt idx="9">
                  <c:v>0.41912590791887833</c:v>
                </c:pt>
              </c:numCache>
            </c:numRef>
          </c:val>
          <c:extLst>
            <c:ext xmlns:c16="http://schemas.microsoft.com/office/drawing/2014/chart" uri="{C3380CC4-5D6E-409C-BE32-E72D297353CC}">
              <c16:uniqueId val="{00000001-F166-4AAF-AF13-5EACC0CE9008}"/>
            </c:ext>
          </c:extLst>
        </c:ser>
        <c:dLbls>
          <c:showLegendKey val="0"/>
          <c:showVal val="0"/>
          <c:showCatName val="0"/>
          <c:showSerName val="0"/>
          <c:showPercent val="0"/>
          <c:showBubbleSize val="0"/>
        </c:dLbls>
        <c:gapWidth val="60"/>
        <c:overlap val="100"/>
        <c:axId val="530623240"/>
        <c:axId val="530620616"/>
      </c:barChart>
      <c:lineChart>
        <c:grouping val="standard"/>
        <c:varyColors val="0"/>
        <c:ser>
          <c:idx val="2"/>
          <c:order val="2"/>
          <c:tx>
            <c:strRef>
              <c:f>Graphs!$F$24</c:f>
              <c:strCache>
                <c:ptCount val="1"/>
                <c:pt idx="0">
                  <c:v>England</c:v>
                </c:pt>
              </c:strCache>
            </c:strRef>
          </c:tx>
          <c:spPr>
            <a:ln w="28575" cap="rnd">
              <a:noFill/>
              <a:round/>
            </a:ln>
            <a:effectLst/>
          </c:spPr>
          <c:marker>
            <c:symbol val="circle"/>
            <c:size val="8"/>
            <c:spPr>
              <a:solidFill>
                <a:schemeClr val="tx1"/>
              </a:solidFill>
              <a:ln w="9525">
                <a:noFill/>
              </a:ln>
              <a:effectLst/>
            </c:spPr>
          </c:marker>
          <c:cat>
            <c:strRef>
              <c:f>Graphs!$C$25:$C$34</c:f>
              <c:strCache>
                <c:ptCount val="10"/>
                <c:pt idx="0">
                  <c:v>Strongly agree</c:v>
                </c:pt>
                <c:pt idx="1">
                  <c:v>All other answers</c:v>
                </c:pt>
                <c:pt idx="2">
                  <c:v>Strongly agree</c:v>
                </c:pt>
                <c:pt idx="3">
                  <c:v>All other answers</c:v>
                </c:pt>
                <c:pt idx="4">
                  <c:v>Strongly agree</c:v>
                </c:pt>
                <c:pt idx="5">
                  <c:v>All other answers</c:v>
                </c:pt>
                <c:pt idx="6">
                  <c:v>Strongly agree</c:v>
                </c:pt>
                <c:pt idx="7">
                  <c:v>All other answers</c:v>
                </c:pt>
                <c:pt idx="8">
                  <c:v>Strongly agree</c:v>
                </c:pt>
                <c:pt idx="9">
                  <c:v>All other answers</c:v>
                </c:pt>
              </c:strCache>
            </c:strRef>
          </c:cat>
          <c:val>
            <c:numRef>
              <c:f>Graphs!$F$25:$F$34</c:f>
              <c:numCache>
                <c:formatCode>0.0%</c:formatCode>
                <c:ptCount val="10"/>
                <c:pt idx="0">
                  <c:v>0.58414357138676098</c:v>
                </c:pt>
                <c:pt idx="1">
                  <c:v>0.34537073041691557</c:v>
                </c:pt>
                <c:pt idx="2">
                  <c:v>0.59031109794615888</c:v>
                </c:pt>
                <c:pt idx="3">
                  <c:v>0.38578512077996341</c:v>
                </c:pt>
                <c:pt idx="4">
                  <c:v>0.58683121844299069</c:v>
                </c:pt>
                <c:pt idx="5">
                  <c:v>0.4280488754914078</c:v>
                </c:pt>
                <c:pt idx="6">
                  <c:v>0.50582781695438361</c:v>
                </c:pt>
                <c:pt idx="7">
                  <c:v>0.35695261408566809</c:v>
                </c:pt>
                <c:pt idx="8">
                  <c:v>0.60295558479015499</c:v>
                </c:pt>
                <c:pt idx="9">
                  <c:v>0.38299564787838947</c:v>
                </c:pt>
              </c:numCache>
            </c:numRef>
          </c:val>
          <c:smooth val="0"/>
          <c:extLst>
            <c:ext xmlns:c16="http://schemas.microsoft.com/office/drawing/2014/chart" uri="{C3380CC4-5D6E-409C-BE32-E72D297353CC}">
              <c16:uniqueId val="{00000002-F166-4AAF-AF13-5EACC0CE9008}"/>
            </c:ext>
          </c:extLst>
        </c:ser>
        <c:dLbls>
          <c:showLegendKey val="0"/>
          <c:showVal val="0"/>
          <c:showCatName val="0"/>
          <c:showSerName val="0"/>
          <c:showPercent val="0"/>
          <c:showBubbleSize val="0"/>
        </c:dLbls>
        <c:marker val="1"/>
        <c:smooth val="0"/>
        <c:axId val="530623240"/>
        <c:axId val="530620616"/>
      </c:lineChart>
      <c:catAx>
        <c:axId val="53062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0620616"/>
        <c:crosses val="autoZero"/>
        <c:auto val="1"/>
        <c:lblAlgn val="ctr"/>
        <c:lblOffset val="100"/>
        <c:noMultiLvlLbl val="0"/>
      </c:catAx>
      <c:valAx>
        <c:axId val="530620616"/>
        <c:scaling>
          <c:orientation val="minMax"/>
          <c:max val="1"/>
        </c:scaling>
        <c:delete val="1"/>
        <c:axPos val="l"/>
        <c:numFmt formatCode="0%" sourceLinked="0"/>
        <c:majorTickMark val="out"/>
        <c:minorTickMark val="none"/>
        <c:tickLblPos val="nextTo"/>
        <c:crossAx val="53062324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rgbClr val="484043"/>
                </a:solidFill>
              </a:rPr>
              <a:t>Active Lincolnshire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'PA data'!$W$12</c:f>
              <c:strCache>
                <c:ptCount val="1"/>
                <c:pt idx="0">
                  <c:v>Less Active (less than an average of 30 minutes per day)</c:v>
                </c:pt>
              </c:strCache>
            </c:strRef>
          </c:tx>
          <c:spPr>
            <a:solidFill>
              <a:srgbClr val="BD1923"/>
            </a:solidFill>
            <a:ln w="19050">
              <a:solidFill>
                <a:schemeClr val="bg1"/>
              </a:solidFill>
            </a:ln>
            <a:effectLst/>
          </c:spPr>
          <c:invertIfNegative val="0"/>
          <c:dPt>
            <c:idx val="0"/>
            <c:invertIfNegative val="0"/>
            <c:bubble3D val="0"/>
            <c:spPr>
              <a:solidFill>
                <a:srgbClr val="BD1923">
                  <a:alpha val="50196"/>
                </a:srgbClr>
              </a:solidFill>
              <a:ln w="19050">
                <a:solidFill>
                  <a:schemeClr val="bg1"/>
                </a:solidFill>
              </a:ln>
              <a:effectLst/>
            </c:spPr>
            <c:extLst>
              <c:ext xmlns:c16="http://schemas.microsoft.com/office/drawing/2014/chart" uri="{C3380CC4-5D6E-409C-BE32-E72D297353CC}">
                <c16:uniqueId val="{00000001-2C7C-44F4-9C66-DA128730E74A}"/>
              </c:ext>
            </c:extLst>
          </c:dPt>
          <c:dPt>
            <c:idx val="1"/>
            <c:invertIfNegative val="0"/>
            <c:bubble3D val="0"/>
            <c:spPr>
              <a:solidFill>
                <a:srgbClr val="BD1923">
                  <a:alpha val="50196"/>
                </a:srgbClr>
              </a:solidFill>
              <a:ln w="19050">
                <a:solidFill>
                  <a:schemeClr val="bg1"/>
                </a:solidFill>
              </a:ln>
              <a:effectLst/>
            </c:spPr>
            <c:extLst>
              <c:ext xmlns:c16="http://schemas.microsoft.com/office/drawing/2014/chart" uri="{C3380CC4-5D6E-409C-BE32-E72D297353CC}">
                <c16:uniqueId val="{00000003-2C7C-44F4-9C66-DA128730E74A}"/>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 data'!$T$13:$T$15</c:f>
              <c:strCache>
                <c:ptCount val="3"/>
                <c:pt idx="0">
                  <c:v>2017-18</c:v>
                </c:pt>
                <c:pt idx="1">
                  <c:v>2018-19</c:v>
                </c:pt>
                <c:pt idx="2">
                  <c:v>2019-20</c:v>
                </c:pt>
              </c:strCache>
            </c:strRef>
          </c:cat>
          <c:val>
            <c:numRef>
              <c:f>'PA data'!$W$13:$W$15</c:f>
              <c:numCache>
                <c:formatCode>0.0%</c:formatCode>
                <c:ptCount val="3"/>
                <c:pt idx="0">
                  <c:v>0.32400000000000001</c:v>
                </c:pt>
                <c:pt idx="1">
                  <c:v>0.23200000000000001</c:v>
                </c:pt>
                <c:pt idx="2">
                  <c:v>0.25900000000000001</c:v>
                </c:pt>
              </c:numCache>
            </c:numRef>
          </c:val>
          <c:extLst>
            <c:ext xmlns:c16="http://schemas.microsoft.com/office/drawing/2014/chart" uri="{C3380CC4-5D6E-409C-BE32-E72D297353CC}">
              <c16:uniqueId val="{00000004-2C7C-44F4-9C66-DA128730E74A}"/>
            </c:ext>
          </c:extLst>
        </c:ser>
        <c:ser>
          <c:idx val="1"/>
          <c:order val="1"/>
          <c:tx>
            <c:strRef>
              <c:f>'PA data'!$V$12</c:f>
              <c:strCache>
                <c:ptCount val="1"/>
                <c:pt idx="0">
                  <c:v>Fairly Active (an average of 30-59 minutes per day)</c:v>
                </c:pt>
              </c:strCache>
            </c:strRef>
          </c:tx>
          <c:spPr>
            <a:solidFill>
              <a:srgbClr val="F7C62C"/>
            </a:solidFill>
            <a:ln w="19050">
              <a:solidFill>
                <a:schemeClr val="bg1"/>
              </a:solidFill>
            </a:ln>
            <a:effectLst/>
          </c:spPr>
          <c:invertIfNegative val="0"/>
          <c:dPt>
            <c:idx val="0"/>
            <c:invertIfNegative val="0"/>
            <c:bubble3D val="0"/>
            <c:spPr>
              <a:solidFill>
                <a:srgbClr val="F7C62C">
                  <a:alpha val="50196"/>
                </a:srgbClr>
              </a:solidFill>
              <a:ln w="19050">
                <a:solidFill>
                  <a:schemeClr val="bg1"/>
                </a:solidFill>
              </a:ln>
              <a:effectLst/>
            </c:spPr>
            <c:extLst>
              <c:ext xmlns:c16="http://schemas.microsoft.com/office/drawing/2014/chart" uri="{C3380CC4-5D6E-409C-BE32-E72D297353CC}">
                <c16:uniqueId val="{00000006-2C7C-44F4-9C66-DA128730E74A}"/>
              </c:ext>
            </c:extLst>
          </c:dPt>
          <c:dPt>
            <c:idx val="1"/>
            <c:invertIfNegative val="0"/>
            <c:bubble3D val="0"/>
            <c:spPr>
              <a:solidFill>
                <a:srgbClr val="F7C62C">
                  <a:alpha val="50196"/>
                </a:srgbClr>
              </a:solidFill>
              <a:ln w="19050">
                <a:solidFill>
                  <a:schemeClr val="bg1"/>
                </a:solidFill>
              </a:ln>
              <a:effectLst/>
            </c:spPr>
            <c:extLst>
              <c:ext xmlns:c16="http://schemas.microsoft.com/office/drawing/2014/chart" uri="{C3380CC4-5D6E-409C-BE32-E72D297353CC}">
                <c16:uniqueId val="{00000008-2C7C-44F4-9C66-DA128730E74A}"/>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 data'!$T$13:$T$15</c:f>
              <c:strCache>
                <c:ptCount val="3"/>
                <c:pt idx="0">
                  <c:v>2017-18</c:v>
                </c:pt>
                <c:pt idx="1">
                  <c:v>2018-19</c:v>
                </c:pt>
                <c:pt idx="2">
                  <c:v>2019-20</c:v>
                </c:pt>
              </c:strCache>
            </c:strRef>
          </c:cat>
          <c:val>
            <c:numRef>
              <c:f>'PA data'!$V$13:$V$15</c:f>
              <c:numCache>
                <c:formatCode>0.0%</c:formatCode>
                <c:ptCount val="3"/>
                <c:pt idx="0">
                  <c:v>0.22700000000000001</c:v>
                </c:pt>
                <c:pt idx="1">
                  <c:v>0.26200000000000001</c:v>
                </c:pt>
                <c:pt idx="2">
                  <c:v>0.252</c:v>
                </c:pt>
              </c:numCache>
            </c:numRef>
          </c:val>
          <c:extLst>
            <c:ext xmlns:c16="http://schemas.microsoft.com/office/drawing/2014/chart" uri="{C3380CC4-5D6E-409C-BE32-E72D297353CC}">
              <c16:uniqueId val="{00000009-2C7C-44F4-9C66-DA128730E74A}"/>
            </c:ext>
          </c:extLst>
        </c:ser>
        <c:ser>
          <c:idx val="2"/>
          <c:order val="2"/>
          <c:tx>
            <c:strRef>
              <c:f>'PA data'!$U$12</c:f>
              <c:strCache>
                <c:ptCount val="1"/>
                <c:pt idx="0">
                  <c:v>Active (an average of 60 minutes or more every day)</c:v>
                </c:pt>
              </c:strCache>
            </c:strRef>
          </c:tx>
          <c:spPr>
            <a:solidFill>
              <a:srgbClr val="06A77A"/>
            </a:solidFill>
            <a:ln>
              <a:solidFill>
                <a:schemeClr val="bg1"/>
              </a:solidFill>
            </a:ln>
            <a:effectLst/>
          </c:spPr>
          <c:invertIfNegative val="0"/>
          <c:dPt>
            <c:idx val="0"/>
            <c:invertIfNegative val="0"/>
            <c:bubble3D val="0"/>
            <c:spPr>
              <a:solidFill>
                <a:srgbClr val="06A77A">
                  <a:alpha val="50196"/>
                </a:srgbClr>
              </a:solidFill>
              <a:ln w="19050">
                <a:solidFill>
                  <a:schemeClr val="bg1"/>
                </a:solidFill>
              </a:ln>
              <a:effectLst/>
            </c:spPr>
            <c:extLst>
              <c:ext xmlns:c16="http://schemas.microsoft.com/office/drawing/2014/chart" uri="{C3380CC4-5D6E-409C-BE32-E72D297353CC}">
                <c16:uniqueId val="{0000000B-2C7C-44F4-9C66-DA128730E74A}"/>
              </c:ext>
            </c:extLst>
          </c:dPt>
          <c:dPt>
            <c:idx val="1"/>
            <c:invertIfNegative val="0"/>
            <c:bubble3D val="0"/>
            <c:spPr>
              <a:solidFill>
                <a:srgbClr val="06A77A">
                  <a:alpha val="50196"/>
                </a:srgbClr>
              </a:solidFill>
              <a:ln>
                <a:solidFill>
                  <a:schemeClr val="bg1"/>
                </a:solidFill>
              </a:ln>
              <a:effectLst/>
            </c:spPr>
            <c:extLst>
              <c:ext xmlns:c16="http://schemas.microsoft.com/office/drawing/2014/chart" uri="{C3380CC4-5D6E-409C-BE32-E72D297353CC}">
                <c16:uniqueId val="{0000000D-2C7C-44F4-9C66-DA128730E74A}"/>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 data'!$T$13:$T$15</c:f>
              <c:strCache>
                <c:ptCount val="3"/>
                <c:pt idx="0">
                  <c:v>2017-18</c:v>
                </c:pt>
                <c:pt idx="1">
                  <c:v>2018-19</c:v>
                </c:pt>
                <c:pt idx="2">
                  <c:v>2019-20</c:v>
                </c:pt>
              </c:strCache>
            </c:strRef>
          </c:cat>
          <c:val>
            <c:numRef>
              <c:f>'PA data'!$U$13:$U$15</c:f>
              <c:numCache>
                <c:formatCode>0.0%</c:formatCode>
                <c:ptCount val="3"/>
                <c:pt idx="0">
                  <c:v>0.44900000000000001</c:v>
                </c:pt>
                <c:pt idx="1">
                  <c:v>0.50600000000000001</c:v>
                </c:pt>
                <c:pt idx="2">
                  <c:v>0.48899999999999999</c:v>
                </c:pt>
              </c:numCache>
            </c:numRef>
          </c:val>
          <c:extLst>
            <c:ext xmlns:c16="http://schemas.microsoft.com/office/drawing/2014/chart" uri="{C3380CC4-5D6E-409C-BE32-E72D297353CC}">
              <c16:uniqueId val="{0000000E-2C7C-44F4-9C66-DA128730E74A}"/>
            </c:ext>
          </c:extLst>
        </c:ser>
        <c:dLbls>
          <c:showLegendKey val="0"/>
          <c:showVal val="0"/>
          <c:showCatName val="0"/>
          <c:showSerName val="0"/>
          <c:showPercent val="0"/>
          <c:showBubbleSize val="0"/>
        </c:dLbls>
        <c:gapWidth val="80"/>
        <c:overlap val="100"/>
        <c:axId val="758091920"/>
        <c:axId val="758092248"/>
      </c:barChart>
      <c:catAx>
        <c:axId val="75809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crossAx val="758092248"/>
        <c:crosses val="autoZero"/>
        <c:auto val="1"/>
        <c:lblAlgn val="ctr"/>
        <c:lblOffset val="100"/>
        <c:noMultiLvlLbl val="0"/>
      </c:catAx>
      <c:valAx>
        <c:axId val="758092248"/>
        <c:scaling>
          <c:orientation val="minMax"/>
          <c:max val="1"/>
        </c:scaling>
        <c:delete val="1"/>
        <c:axPos val="l"/>
        <c:numFmt formatCode="0.0%" sourceLinked="1"/>
        <c:majorTickMark val="none"/>
        <c:minorTickMark val="none"/>
        <c:tickLblPos val="nextTo"/>
        <c:crossAx val="75809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71527777777778"/>
          <c:y val="4.2780982905982909E-2"/>
          <c:w val="0.79636822916666672"/>
          <c:h val="0.71202222222222222"/>
        </c:manualLayout>
      </c:layout>
      <c:areaChart>
        <c:grouping val="standard"/>
        <c:varyColors val="0"/>
        <c:ser>
          <c:idx val="1"/>
          <c:order val="0"/>
          <c:tx>
            <c:strRef>
              <c:f>'Family Affluence'!$H$3</c:f>
              <c:strCache>
                <c:ptCount val="1"/>
                <c:pt idx="0">
                  <c:v>CYP from high affluence families</c:v>
                </c:pt>
              </c:strCache>
            </c:strRef>
          </c:tx>
          <c:spPr>
            <a:solidFill>
              <a:schemeClr val="accent2">
                <a:alpha val="74000"/>
              </a:schemeClr>
            </a:solidFill>
            <a:ln>
              <a:noFill/>
            </a:ln>
            <a:effectLst>
              <a:innerShdw blurRad="114300">
                <a:schemeClr val="accent2">
                  <a:lumMod val="75000"/>
                </a:schemeClr>
              </a:innerShdw>
            </a:effectLst>
          </c:spPr>
          <c:dLbls>
            <c:dLbl>
              <c:idx val="0"/>
              <c:layout>
                <c:manualLayout>
                  <c:x val="8.3218749999999803E-3"/>
                  <c:y val="-0.220666025641025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B2-4738-A296-CE850DD5283B}"/>
                </c:ext>
              </c:extLst>
            </c:dLbl>
            <c:dLbl>
              <c:idx val="1"/>
              <c:layout>
                <c:manualLayout>
                  <c:x val="4.9711805555555559E-3"/>
                  <c:y val="-0.20501367521367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B2-4738-A296-CE850DD5283B}"/>
                </c:ext>
              </c:extLst>
            </c:dLbl>
            <c:dLbl>
              <c:idx val="2"/>
              <c:layout>
                <c:manualLayout>
                  <c:x val="-2.204861111111111E-3"/>
                  <c:y val="-0.251726495726495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B2-4738-A296-CE850DD5283B}"/>
                </c:ext>
              </c:extLst>
            </c:dLbl>
            <c:dLbl>
              <c:idx val="3"/>
              <c:layout>
                <c:manualLayout>
                  <c:x val="-2.7894097222222222E-3"/>
                  <c:y val="-0.20581153846153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B2-4738-A296-CE850DD5283B}"/>
                </c:ext>
              </c:extLst>
            </c:dLbl>
            <c:spPr>
              <a:noFill/>
              <a:ln>
                <a:noFill/>
              </a:ln>
              <a:effectLst/>
            </c:spPr>
            <c:txPr>
              <a:bodyPr rot="0" spcFirstLastPara="1" vertOverflow="ellipsis" vert="horz" wrap="square" anchor="ctr" anchorCtr="1"/>
              <a:lstStyle/>
              <a:p>
                <a:pPr>
                  <a:defRPr sz="1600" b="1"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'Family Affluence'!$F$4:$F$7</c:f>
              <c:strCache>
                <c:ptCount val="4"/>
                <c:pt idx="0">
                  <c:v>Yr 3-4</c:v>
                </c:pt>
                <c:pt idx="1">
                  <c:v>Yr 5-6</c:v>
                </c:pt>
                <c:pt idx="2">
                  <c:v>Yr 7-8</c:v>
                </c:pt>
                <c:pt idx="3">
                  <c:v>Yr 9-11</c:v>
                </c:pt>
              </c:strCache>
            </c:strRef>
          </c:cat>
          <c:val>
            <c:numRef>
              <c:f>'Family Affluence'!$H$4:$H$7</c:f>
              <c:numCache>
                <c:formatCode>0%</c:formatCode>
                <c:ptCount val="4"/>
                <c:pt idx="0">
                  <c:v>0.52</c:v>
                </c:pt>
                <c:pt idx="1">
                  <c:v>0.46</c:v>
                </c:pt>
                <c:pt idx="2">
                  <c:v>0.65</c:v>
                </c:pt>
                <c:pt idx="3">
                  <c:v>0.44</c:v>
                </c:pt>
              </c:numCache>
            </c:numRef>
          </c:val>
          <c:extLst>
            <c:ext xmlns:c16="http://schemas.microsoft.com/office/drawing/2014/chart" uri="{C3380CC4-5D6E-409C-BE32-E72D297353CC}">
              <c16:uniqueId val="{00000004-FFB2-4738-A296-CE850DD5283B}"/>
            </c:ext>
          </c:extLst>
        </c:ser>
        <c:ser>
          <c:idx val="0"/>
          <c:order val="1"/>
          <c:tx>
            <c:strRef>
              <c:f>'Family Affluence'!$G$3</c:f>
              <c:strCache>
                <c:ptCount val="1"/>
                <c:pt idx="0">
                  <c:v>CYP from low affluence families</c:v>
                </c:pt>
              </c:strCache>
            </c:strRef>
          </c:tx>
          <c:spPr>
            <a:solidFill>
              <a:schemeClr val="accent5">
                <a:lumMod val="60000"/>
                <a:lumOff val="40000"/>
                <a:alpha val="60000"/>
              </a:schemeClr>
            </a:solidFill>
            <a:ln>
              <a:noFill/>
            </a:ln>
            <a:effectLst>
              <a:innerShdw blurRad="114300">
                <a:schemeClr val="accent1">
                  <a:lumMod val="75000"/>
                </a:schemeClr>
              </a:innerShdw>
            </a:effectLst>
          </c:spPr>
          <c:dLbls>
            <c:dLbl>
              <c:idx val="0"/>
              <c:layout>
                <c:manualLayout>
                  <c:x val="3.8055555555555537E-2"/>
                  <c:y val="-7.154807692307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B2-4738-A296-CE850DD5283B}"/>
                </c:ext>
              </c:extLst>
            </c:dLbl>
            <c:dLbl>
              <c:idx val="1"/>
              <c:layout>
                <c:manualLayout>
                  <c:x val="6.0531249999999188E-3"/>
                  <c:y val="-9.5173504273504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B2-4738-A296-CE850DD5283B}"/>
                </c:ext>
              </c:extLst>
            </c:dLbl>
            <c:dLbl>
              <c:idx val="2"/>
              <c:layout>
                <c:manualLayout>
                  <c:x val="-2.1934027777777776E-3"/>
                  <c:y val="-0.138283119658119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B2-4738-A296-CE850DD5283B}"/>
                </c:ext>
              </c:extLst>
            </c:dLbl>
            <c:dLbl>
              <c:idx val="3"/>
              <c:layout>
                <c:manualLayout>
                  <c:x val="-2.929375E-2"/>
                  <c:y val="-0.110829914529914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B2-4738-A296-CE850DD5283B}"/>
                </c:ext>
              </c:extLst>
            </c:dLbl>
            <c:spPr>
              <a:noFill/>
              <a:ln>
                <a:noFill/>
              </a:ln>
              <a:effectLst/>
            </c:spPr>
            <c:txPr>
              <a:bodyPr rot="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'Family Affluence'!$F$4:$F$7</c:f>
              <c:strCache>
                <c:ptCount val="4"/>
                <c:pt idx="0">
                  <c:v>Yr 3-4</c:v>
                </c:pt>
                <c:pt idx="1">
                  <c:v>Yr 5-6</c:v>
                </c:pt>
                <c:pt idx="2">
                  <c:v>Yr 7-8</c:v>
                </c:pt>
                <c:pt idx="3">
                  <c:v>Yr 9-11</c:v>
                </c:pt>
              </c:strCache>
            </c:strRef>
          </c:cat>
          <c:val>
            <c:numRef>
              <c:f>'Family Affluence'!$G$4:$G$7</c:f>
              <c:numCache>
                <c:formatCode>0%</c:formatCode>
                <c:ptCount val="4"/>
                <c:pt idx="0">
                  <c:v>0.34</c:v>
                </c:pt>
                <c:pt idx="1">
                  <c:v>0.34</c:v>
                </c:pt>
                <c:pt idx="2">
                  <c:v>0.48</c:v>
                </c:pt>
                <c:pt idx="3">
                  <c:v>0.39</c:v>
                </c:pt>
              </c:numCache>
            </c:numRef>
          </c:val>
          <c:extLst>
            <c:ext xmlns:c16="http://schemas.microsoft.com/office/drawing/2014/chart" uri="{C3380CC4-5D6E-409C-BE32-E72D297353CC}">
              <c16:uniqueId val="{00000009-FFB2-4738-A296-CE850DD5283B}"/>
            </c:ext>
          </c:extLst>
        </c:ser>
        <c:dLbls>
          <c:showLegendKey val="0"/>
          <c:showVal val="1"/>
          <c:showCatName val="0"/>
          <c:showSerName val="0"/>
          <c:showPercent val="0"/>
          <c:showBubbleSize val="0"/>
        </c:dLbls>
        <c:axId val="1574632624"/>
        <c:axId val="804797376"/>
      </c:areaChart>
      <c:catAx>
        <c:axId val="157463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804797376"/>
        <c:crosses val="autoZero"/>
        <c:auto val="1"/>
        <c:lblAlgn val="ctr"/>
        <c:lblOffset val="100"/>
        <c:noMultiLvlLbl val="0"/>
      </c:catAx>
      <c:valAx>
        <c:axId val="804797376"/>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lumMod val="65000"/>
                    <a:lumOff val="35000"/>
                  </a:schemeClr>
                </a:solidFill>
                <a:latin typeface="+mn-lt"/>
                <a:ea typeface="+mn-ea"/>
                <a:cs typeface="+mn-cs"/>
              </a:defRPr>
            </a:pPr>
            <a:endParaRPr lang="en-US"/>
          </a:p>
        </c:txPr>
        <c:crossAx val="1574632624"/>
        <c:crosses val="autoZero"/>
        <c:crossBetween val="midCat"/>
        <c:majorUnit val="0.2"/>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0"/>
          <c:tx>
            <c:strRef>
              <c:f>'Family Affluence'!$M$3</c:f>
              <c:strCache>
                <c:ptCount val="1"/>
                <c:pt idx="0">
                  <c:v>CYP from high affluence families</c:v>
                </c:pt>
              </c:strCache>
            </c:strRef>
          </c:tx>
          <c:spPr>
            <a:solidFill>
              <a:schemeClr val="accent2">
                <a:alpha val="74000"/>
              </a:schemeClr>
            </a:solidFill>
            <a:ln>
              <a:noFill/>
            </a:ln>
            <a:effectLst>
              <a:innerShdw blurRad="114300">
                <a:schemeClr val="accent2">
                  <a:lumMod val="75000"/>
                </a:schemeClr>
              </a:innerShdw>
            </a:effectLst>
          </c:spPr>
          <c:dLbls>
            <c:dLbl>
              <c:idx val="0"/>
              <c:layout>
                <c:manualLayout>
                  <c:x val="3.3050934301902236E-2"/>
                  <c:y val="-0.294216452991452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27-467B-BB86-A67856A71CEC}"/>
                </c:ext>
              </c:extLst>
            </c:dLbl>
            <c:dLbl>
              <c:idx val="1"/>
              <c:layout>
                <c:manualLayout>
                  <c:x val="1.7011958689083423E-2"/>
                  <c:y val="-0.305869017094017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27-467B-BB86-A67856A71CEC}"/>
                </c:ext>
              </c:extLst>
            </c:dLbl>
            <c:dLbl>
              <c:idx val="2"/>
              <c:layout>
                <c:manualLayout>
                  <c:x val="-5.0691462068995375E-3"/>
                  <c:y val="-0.320876068376068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27-467B-BB86-A67856A71CEC}"/>
                </c:ext>
              </c:extLst>
            </c:dLbl>
            <c:dLbl>
              <c:idx val="3"/>
              <c:layout>
                <c:manualLayout>
                  <c:x val="-1.3888959050636977E-2"/>
                  <c:y val="-0.28575491452991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27-467B-BB86-A67856A71CEC}"/>
                </c:ext>
              </c:extLst>
            </c:dLbl>
            <c:spPr>
              <a:noFill/>
              <a:ln>
                <a:noFill/>
              </a:ln>
              <a:effectLst/>
            </c:spPr>
            <c:txPr>
              <a:bodyPr rot="0" spcFirstLastPara="1" vertOverflow="ellipsis" vert="horz" wrap="square" anchor="ctr" anchorCtr="1"/>
              <a:lstStyle/>
              <a:p>
                <a:pPr>
                  <a:defRPr sz="1600" b="1"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'Family Affluence'!$K$4:$K$7</c:f>
              <c:strCache>
                <c:ptCount val="4"/>
                <c:pt idx="0">
                  <c:v>Yr 3-4</c:v>
                </c:pt>
                <c:pt idx="1">
                  <c:v>Yr 5-6</c:v>
                </c:pt>
                <c:pt idx="2">
                  <c:v>Yr 7-8</c:v>
                </c:pt>
                <c:pt idx="3">
                  <c:v>Yr 9-11</c:v>
                </c:pt>
              </c:strCache>
            </c:strRef>
          </c:cat>
          <c:val>
            <c:numRef>
              <c:f>'Family Affluence'!$M$4:$M$7</c:f>
              <c:numCache>
                <c:formatCode>0%</c:formatCode>
                <c:ptCount val="4"/>
                <c:pt idx="0">
                  <c:v>0.69</c:v>
                </c:pt>
                <c:pt idx="1">
                  <c:v>0.7</c:v>
                </c:pt>
                <c:pt idx="2">
                  <c:v>0.76</c:v>
                </c:pt>
                <c:pt idx="3">
                  <c:v>0.62</c:v>
                </c:pt>
              </c:numCache>
            </c:numRef>
          </c:val>
          <c:extLst>
            <c:ext xmlns:c16="http://schemas.microsoft.com/office/drawing/2014/chart" uri="{C3380CC4-5D6E-409C-BE32-E72D297353CC}">
              <c16:uniqueId val="{00000004-EE27-467B-BB86-A67856A71CEC}"/>
            </c:ext>
          </c:extLst>
        </c:ser>
        <c:ser>
          <c:idx val="0"/>
          <c:order val="1"/>
          <c:tx>
            <c:strRef>
              <c:f>'Family Affluence'!$L$3</c:f>
              <c:strCache>
                <c:ptCount val="1"/>
                <c:pt idx="0">
                  <c:v>CYP from low affluence families</c:v>
                </c:pt>
              </c:strCache>
            </c:strRef>
          </c:tx>
          <c:spPr>
            <a:solidFill>
              <a:schemeClr val="accent5">
                <a:lumMod val="60000"/>
                <a:lumOff val="40000"/>
                <a:alpha val="60000"/>
              </a:schemeClr>
            </a:solidFill>
            <a:ln>
              <a:noFill/>
            </a:ln>
            <a:effectLst>
              <a:innerShdw blurRad="114300">
                <a:schemeClr val="accent1">
                  <a:lumMod val="75000"/>
                </a:schemeClr>
              </a:innerShdw>
            </a:effectLst>
          </c:spPr>
          <c:dLbls>
            <c:dLbl>
              <c:idx val="0"/>
              <c:layout>
                <c:manualLayout>
                  <c:x val="3.5850694444444421E-2"/>
                  <c:y val="-0.107599786324786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27-467B-BB86-A67856A71CEC}"/>
                </c:ext>
              </c:extLst>
            </c:dLbl>
            <c:dLbl>
              <c:idx val="1"/>
              <c:layout>
                <c:manualLayout>
                  <c:x val="9.7298307626465558E-4"/>
                  <c:y val="-0.12244294871794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27-467B-BB86-A67856A71CEC}"/>
                </c:ext>
              </c:extLst>
            </c:dLbl>
            <c:dLbl>
              <c:idx val="2"/>
              <c:layout>
                <c:manualLayout>
                  <c:x val="4.0959827147111867E-3"/>
                  <c:y val="-0.159159615384615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27-467B-BB86-A67856A71CEC}"/>
                </c:ext>
              </c:extLst>
            </c:dLbl>
            <c:dLbl>
              <c:idx val="3"/>
              <c:layout>
                <c:manualLayout>
                  <c:x val="-3.8055555555555558E-2"/>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27-467B-BB86-A67856A71CEC}"/>
                </c:ext>
              </c:extLst>
            </c:dLbl>
            <c:spPr>
              <a:noFill/>
              <a:ln>
                <a:noFill/>
              </a:ln>
              <a:effectLst/>
            </c:spPr>
            <c:txPr>
              <a:bodyPr rot="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'Family Affluence'!$K$4:$K$7</c:f>
              <c:strCache>
                <c:ptCount val="4"/>
                <c:pt idx="0">
                  <c:v>Yr 3-4</c:v>
                </c:pt>
                <c:pt idx="1">
                  <c:v>Yr 5-6</c:v>
                </c:pt>
                <c:pt idx="2">
                  <c:v>Yr 7-8</c:v>
                </c:pt>
                <c:pt idx="3">
                  <c:v>Yr 9-11</c:v>
                </c:pt>
              </c:strCache>
            </c:strRef>
          </c:cat>
          <c:val>
            <c:numRef>
              <c:f>'Family Affluence'!$L$4:$L$7</c:f>
              <c:numCache>
                <c:formatCode>0%</c:formatCode>
                <c:ptCount val="4"/>
                <c:pt idx="0">
                  <c:v>0.45</c:v>
                </c:pt>
                <c:pt idx="1">
                  <c:v>0.44</c:v>
                </c:pt>
                <c:pt idx="2">
                  <c:v>0.55000000000000004</c:v>
                </c:pt>
                <c:pt idx="3">
                  <c:v>0.49</c:v>
                </c:pt>
              </c:numCache>
            </c:numRef>
          </c:val>
          <c:extLst>
            <c:ext xmlns:c16="http://schemas.microsoft.com/office/drawing/2014/chart" uri="{C3380CC4-5D6E-409C-BE32-E72D297353CC}">
              <c16:uniqueId val="{00000009-EE27-467B-BB86-A67856A71CEC}"/>
            </c:ext>
          </c:extLst>
        </c:ser>
        <c:dLbls>
          <c:showLegendKey val="0"/>
          <c:showVal val="1"/>
          <c:showCatName val="0"/>
          <c:showSerName val="0"/>
          <c:showPercent val="0"/>
          <c:showBubbleSize val="0"/>
        </c:dLbls>
        <c:axId val="794656432"/>
        <c:axId val="794118160"/>
      </c:areaChart>
      <c:catAx>
        <c:axId val="79465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794118160"/>
        <c:crosses val="autoZero"/>
        <c:auto val="1"/>
        <c:lblAlgn val="ctr"/>
        <c:lblOffset val="100"/>
        <c:noMultiLvlLbl val="0"/>
      </c:catAx>
      <c:valAx>
        <c:axId val="794118160"/>
        <c:scaling>
          <c:orientation val="minMax"/>
          <c:max val="1"/>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794656432"/>
        <c:crosses val="autoZero"/>
        <c:crossBetween val="midCat"/>
        <c:majorUnit val="0.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7916666666661E-2"/>
          <c:y val="0.12808547008547008"/>
          <c:w val="0.89818402777777773"/>
          <c:h val="0.68868354700854706"/>
        </c:manualLayout>
      </c:layout>
      <c:areaChart>
        <c:grouping val="standard"/>
        <c:varyColors val="0"/>
        <c:ser>
          <c:idx val="1"/>
          <c:order val="0"/>
          <c:tx>
            <c:strRef>
              <c:f>Gender!$C$3</c:f>
              <c:strCache>
                <c:ptCount val="1"/>
                <c:pt idx="0">
                  <c:v>Boy</c:v>
                </c:pt>
              </c:strCache>
            </c:strRef>
          </c:tx>
          <c:spPr>
            <a:solidFill>
              <a:schemeClr val="accent5">
                <a:alpha val="74000"/>
              </a:schemeClr>
            </a:solidFill>
            <a:ln>
              <a:noFill/>
            </a:ln>
            <a:effectLst>
              <a:innerShdw blurRad="114300">
                <a:schemeClr val="accent5">
                  <a:lumMod val="75000"/>
                </a:schemeClr>
              </a:innerShdw>
            </a:effectLst>
          </c:spPr>
          <c:dLbls>
            <c:dLbl>
              <c:idx val="0"/>
              <c:layout>
                <c:manualLayout>
                  <c:x val="7.7604166666666663E-3"/>
                  <c:y val="-0.196517094017094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02-4F0B-B89F-034ED71F1D94}"/>
                </c:ext>
              </c:extLst>
            </c:dLbl>
            <c:dLbl>
              <c:idx val="1"/>
              <c:layout>
                <c:manualLayout>
                  <c:x val="2.7777777777777779E-3"/>
                  <c:y val="-0.21232200854700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02-4F0B-B89F-034ED71F1D94}"/>
                </c:ext>
              </c:extLst>
            </c:dLbl>
            <c:dLbl>
              <c:idx val="2"/>
              <c:layout>
                <c:manualLayout>
                  <c:x val="2.7777777777777779E-3"/>
                  <c:y val="-0.235470085470085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02-4F0B-B89F-034ED71F1D94}"/>
                </c:ext>
              </c:extLst>
            </c:dLbl>
            <c:dLbl>
              <c:idx val="3"/>
              <c:layout>
                <c:manualLayout>
                  <c:x val="-2.7777777777777779E-3"/>
                  <c:y val="-0.202264957264957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02-4F0B-B89F-034ED71F1D94}"/>
                </c:ext>
              </c:extLst>
            </c:dLbl>
            <c:spPr>
              <a:noFill/>
              <a:ln>
                <a:noFill/>
              </a:ln>
              <a:effectLst/>
            </c:spPr>
            <c:txPr>
              <a:bodyPr rot="0" spcFirstLastPara="1" vertOverflow="ellipsis" vert="horz" wrap="square" anchor="ctr" anchorCtr="1"/>
              <a:lstStyle/>
              <a:p>
                <a:pPr>
                  <a:defRPr sz="1600" b="1" i="0" u="none" strike="noStrike" kern="1200" baseline="0">
                    <a:solidFill>
                      <a:schemeClr val="accent5">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Gender!$A$4:$A$7</c:f>
              <c:strCache>
                <c:ptCount val="4"/>
                <c:pt idx="0">
                  <c:v>Yr 3-4</c:v>
                </c:pt>
                <c:pt idx="1">
                  <c:v>Yr 5-6</c:v>
                </c:pt>
                <c:pt idx="2">
                  <c:v>Yr 7-8</c:v>
                </c:pt>
                <c:pt idx="3">
                  <c:v>Yr 9-11</c:v>
                </c:pt>
              </c:strCache>
            </c:strRef>
          </c:cat>
          <c:val>
            <c:numRef>
              <c:f>Gender!$C$4:$C$7</c:f>
              <c:numCache>
                <c:formatCode>0%</c:formatCode>
                <c:ptCount val="4"/>
                <c:pt idx="0">
                  <c:v>0.46</c:v>
                </c:pt>
                <c:pt idx="1">
                  <c:v>0.5</c:v>
                </c:pt>
                <c:pt idx="2">
                  <c:v>0.57999999999999996</c:v>
                </c:pt>
                <c:pt idx="3">
                  <c:v>0.49</c:v>
                </c:pt>
              </c:numCache>
            </c:numRef>
          </c:val>
          <c:extLst>
            <c:ext xmlns:c16="http://schemas.microsoft.com/office/drawing/2014/chart" uri="{C3380CC4-5D6E-409C-BE32-E72D297353CC}">
              <c16:uniqueId val="{00000004-4802-4F0B-B89F-034ED71F1D94}"/>
            </c:ext>
          </c:extLst>
        </c:ser>
        <c:ser>
          <c:idx val="0"/>
          <c:order val="1"/>
          <c:tx>
            <c:strRef>
              <c:f>Gender!$B$3</c:f>
              <c:strCache>
                <c:ptCount val="1"/>
                <c:pt idx="0">
                  <c:v>Girl</c:v>
                </c:pt>
              </c:strCache>
            </c:strRef>
          </c:tx>
          <c:spPr>
            <a:solidFill>
              <a:schemeClr val="accent6">
                <a:alpha val="74000"/>
              </a:schemeClr>
            </a:solidFill>
            <a:ln>
              <a:noFill/>
            </a:ln>
            <a:effectLst>
              <a:innerShdw blurRad="114300">
                <a:schemeClr val="accent6">
                  <a:lumMod val="75000"/>
                </a:schemeClr>
              </a:innerShdw>
            </a:effectLst>
          </c:spPr>
          <c:dLbls>
            <c:dLbl>
              <c:idx val="0"/>
              <c:layout>
                <c:manualLayout>
                  <c:x val="2.1562499999999998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02-4F0B-B89F-034ED71F1D94}"/>
                </c:ext>
              </c:extLst>
            </c:dLbl>
            <c:dLbl>
              <c:idx val="1"/>
              <c:layout>
                <c:manualLayout>
                  <c:x val="-2.7777777777778286E-3"/>
                  <c:y val="-9.722222222222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02-4F0B-B89F-034ED71F1D94}"/>
                </c:ext>
              </c:extLst>
            </c:dLbl>
            <c:dLbl>
              <c:idx val="2"/>
              <c:layout>
                <c:manualLayout>
                  <c:x val="0"/>
                  <c:y val="-0.129629629629629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02-4F0B-B89F-034ED71F1D94}"/>
                </c:ext>
              </c:extLst>
            </c:dLbl>
            <c:dLbl>
              <c:idx val="3"/>
              <c:layout>
                <c:manualLayout>
                  <c:x val="-2.1519097222222221E-2"/>
                  <c:y val="-9.6104059829059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02-4F0B-B89F-034ED71F1D94}"/>
                </c:ext>
              </c:extLst>
            </c:dLbl>
            <c:spPr>
              <a:noFill/>
              <a:ln>
                <a:noFill/>
              </a:ln>
              <a:effectLst/>
            </c:spPr>
            <c:txPr>
              <a:bodyPr rot="0" spcFirstLastPara="1" vertOverflow="ellipsis" vert="horz" wrap="square" anchor="ctr" anchorCtr="1"/>
              <a:lstStyle/>
              <a:p>
                <a:pPr>
                  <a:defRPr sz="1600" b="1"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Gender!$A$4:$A$7</c:f>
              <c:strCache>
                <c:ptCount val="4"/>
                <c:pt idx="0">
                  <c:v>Yr 3-4</c:v>
                </c:pt>
                <c:pt idx="1">
                  <c:v>Yr 5-6</c:v>
                </c:pt>
                <c:pt idx="2">
                  <c:v>Yr 7-8</c:v>
                </c:pt>
                <c:pt idx="3">
                  <c:v>Yr 9-11</c:v>
                </c:pt>
              </c:strCache>
            </c:strRef>
          </c:cat>
          <c:val>
            <c:numRef>
              <c:f>Gender!$B$4:$B$7</c:f>
              <c:numCache>
                <c:formatCode>0%</c:formatCode>
                <c:ptCount val="4"/>
                <c:pt idx="0">
                  <c:v>0.42</c:v>
                </c:pt>
                <c:pt idx="1">
                  <c:v>0.39</c:v>
                </c:pt>
                <c:pt idx="2">
                  <c:v>0.55000000000000004</c:v>
                </c:pt>
                <c:pt idx="3">
                  <c:v>0.39</c:v>
                </c:pt>
              </c:numCache>
            </c:numRef>
          </c:val>
          <c:extLst>
            <c:ext xmlns:c16="http://schemas.microsoft.com/office/drawing/2014/chart" uri="{C3380CC4-5D6E-409C-BE32-E72D297353CC}">
              <c16:uniqueId val="{00000009-4802-4F0B-B89F-034ED71F1D94}"/>
            </c:ext>
          </c:extLst>
        </c:ser>
        <c:dLbls>
          <c:showLegendKey val="0"/>
          <c:showVal val="1"/>
          <c:showCatName val="0"/>
          <c:showSerName val="0"/>
          <c:showPercent val="0"/>
          <c:showBubbleSize val="0"/>
        </c:dLbls>
        <c:axId val="982575200"/>
        <c:axId val="980550032"/>
      </c:areaChart>
      <c:catAx>
        <c:axId val="98257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980550032"/>
        <c:crosses val="autoZero"/>
        <c:auto val="1"/>
        <c:lblAlgn val="ctr"/>
        <c:lblOffset val="100"/>
        <c:noMultiLvlLbl val="0"/>
      </c:catAx>
      <c:valAx>
        <c:axId val="980550032"/>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lumMod val="65000"/>
                    <a:lumOff val="35000"/>
                  </a:schemeClr>
                </a:solidFill>
                <a:latin typeface="+mn-lt"/>
                <a:ea typeface="+mn-ea"/>
                <a:cs typeface="+mn-cs"/>
              </a:defRPr>
            </a:pPr>
            <a:endParaRPr lang="en-US"/>
          </a:p>
        </c:txPr>
        <c:crossAx val="9825752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0"/>
          <c:tx>
            <c:strRef>
              <c:f>Gender!$H$3</c:f>
              <c:strCache>
                <c:ptCount val="1"/>
                <c:pt idx="0">
                  <c:v>Boy</c:v>
                </c:pt>
              </c:strCache>
            </c:strRef>
          </c:tx>
          <c:spPr>
            <a:solidFill>
              <a:schemeClr val="accent5">
                <a:alpha val="74000"/>
              </a:schemeClr>
            </a:solidFill>
            <a:ln>
              <a:noFill/>
            </a:ln>
            <a:effectLst>
              <a:innerShdw blurRad="114300">
                <a:schemeClr val="accent5">
                  <a:lumMod val="75000"/>
                </a:schemeClr>
              </a:innerShdw>
            </a:effectLst>
          </c:spPr>
          <c:dLbls>
            <c:dLbl>
              <c:idx val="0"/>
              <c:layout>
                <c:manualLayout>
                  <c:x val="8.3333333333333332E-3"/>
                  <c:y val="-0.19507841880341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0C-468D-B508-ED2D612119D9}"/>
                </c:ext>
              </c:extLst>
            </c:dLbl>
            <c:dLbl>
              <c:idx val="1"/>
              <c:layout>
                <c:manualLayout>
                  <c:x val="0"/>
                  <c:y val="-0.18917371794871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0C-468D-B508-ED2D612119D9}"/>
                </c:ext>
              </c:extLst>
            </c:dLbl>
            <c:dLbl>
              <c:idx val="2"/>
              <c:layout>
                <c:manualLayout>
                  <c:x val="4.3552812071329791E-3"/>
                  <c:y val="-0.24871794871794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0C-468D-B508-ED2D612119D9}"/>
                </c:ext>
              </c:extLst>
            </c:dLbl>
            <c:dLbl>
              <c:idx val="3"/>
              <c:layout>
                <c:manualLayout>
                  <c:x val="-6.0013717421124834E-4"/>
                  <c:y val="-0.21663098290598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0C-468D-B508-ED2D612119D9}"/>
                </c:ext>
              </c:extLst>
            </c:dLbl>
            <c:spPr>
              <a:noFill/>
              <a:ln>
                <a:noFill/>
              </a:ln>
              <a:effectLst/>
            </c:spPr>
            <c:txPr>
              <a:bodyPr rot="0" spcFirstLastPara="1" vertOverflow="ellipsis" vert="horz" wrap="square" anchor="ctr" anchorCtr="1"/>
              <a:lstStyle/>
              <a:p>
                <a:pPr>
                  <a:defRPr sz="1600" b="1" i="0" u="none" strike="noStrike" kern="1200" baseline="0">
                    <a:solidFill>
                      <a:schemeClr val="accent5">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Gender!$F$4:$F$7</c:f>
              <c:strCache>
                <c:ptCount val="4"/>
                <c:pt idx="0">
                  <c:v>Yr 3-4</c:v>
                </c:pt>
                <c:pt idx="1">
                  <c:v>Yr 5-6</c:v>
                </c:pt>
                <c:pt idx="2">
                  <c:v>Yr 7-8</c:v>
                </c:pt>
                <c:pt idx="3">
                  <c:v>Yr 9-11</c:v>
                </c:pt>
              </c:strCache>
            </c:strRef>
          </c:cat>
          <c:val>
            <c:numRef>
              <c:f>Gender!$H$4:$H$7</c:f>
              <c:numCache>
                <c:formatCode>0%</c:formatCode>
                <c:ptCount val="4"/>
                <c:pt idx="0">
                  <c:v>0.39</c:v>
                </c:pt>
                <c:pt idx="1">
                  <c:v>0.44</c:v>
                </c:pt>
                <c:pt idx="2">
                  <c:v>0.56000000000000005</c:v>
                </c:pt>
                <c:pt idx="3">
                  <c:v>0.49</c:v>
                </c:pt>
              </c:numCache>
            </c:numRef>
          </c:val>
          <c:extLst>
            <c:ext xmlns:c16="http://schemas.microsoft.com/office/drawing/2014/chart" uri="{C3380CC4-5D6E-409C-BE32-E72D297353CC}">
              <c16:uniqueId val="{00000004-E10C-468D-B508-ED2D612119D9}"/>
            </c:ext>
          </c:extLst>
        </c:ser>
        <c:ser>
          <c:idx val="0"/>
          <c:order val="1"/>
          <c:tx>
            <c:strRef>
              <c:f>Gender!$G$3</c:f>
              <c:strCache>
                <c:ptCount val="1"/>
                <c:pt idx="0">
                  <c:v>Girl</c:v>
                </c:pt>
              </c:strCache>
            </c:strRef>
          </c:tx>
          <c:spPr>
            <a:solidFill>
              <a:schemeClr val="accent6">
                <a:alpha val="74000"/>
              </a:schemeClr>
            </a:solidFill>
            <a:ln>
              <a:noFill/>
            </a:ln>
            <a:effectLst>
              <a:innerShdw blurRad="114300">
                <a:schemeClr val="accent6">
                  <a:lumMod val="75000"/>
                </a:schemeClr>
              </a:innerShdw>
            </a:effectLst>
          </c:spPr>
          <c:dLbls>
            <c:dLbl>
              <c:idx val="0"/>
              <c:layout>
                <c:manualLayout>
                  <c:x val="4.4753086419753084E-2"/>
                  <c:y val="-9.6424572649572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0C-468D-B508-ED2D612119D9}"/>
                </c:ext>
              </c:extLst>
            </c:dLbl>
            <c:dLbl>
              <c:idx val="1"/>
              <c:layout>
                <c:manualLayout>
                  <c:x val="-1.2002743484224967E-3"/>
                  <c:y val="-9.195149572649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0C-468D-B508-ED2D612119D9}"/>
                </c:ext>
              </c:extLst>
            </c:dLbl>
            <c:dLbl>
              <c:idx val="2"/>
              <c:layout>
                <c:manualLayout>
                  <c:x val="2.7777777777777779E-3"/>
                  <c:y val="-0.134259259259259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0C-468D-B508-ED2D612119D9}"/>
                </c:ext>
              </c:extLst>
            </c:dLbl>
            <c:dLbl>
              <c:idx val="3"/>
              <c:layout>
                <c:manualLayout>
                  <c:x val="-4.1975308641975309E-2"/>
                  <c:y val="-9.0676709401709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0C-468D-B508-ED2D612119D9}"/>
                </c:ext>
              </c:extLst>
            </c:dLbl>
            <c:spPr>
              <a:noFill/>
              <a:ln>
                <a:noFill/>
              </a:ln>
              <a:effectLst/>
            </c:spPr>
            <c:txPr>
              <a:bodyPr rot="0" spcFirstLastPara="1" vertOverflow="ellipsis" vert="horz" wrap="square" anchor="ctr" anchorCtr="1"/>
              <a:lstStyle/>
              <a:p>
                <a:pPr>
                  <a:defRPr sz="1600" b="1"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Gender!$F$4:$F$7</c:f>
              <c:strCache>
                <c:ptCount val="4"/>
                <c:pt idx="0">
                  <c:v>Yr 3-4</c:v>
                </c:pt>
                <c:pt idx="1">
                  <c:v>Yr 5-6</c:v>
                </c:pt>
                <c:pt idx="2">
                  <c:v>Yr 7-8</c:v>
                </c:pt>
                <c:pt idx="3">
                  <c:v>Yr 9-11</c:v>
                </c:pt>
              </c:strCache>
            </c:strRef>
          </c:cat>
          <c:val>
            <c:numRef>
              <c:f>Gender!$G$4:$G$7</c:f>
              <c:numCache>
                <c:formatCode>0%</c:formatCode>
                <c:ptCount val="4"/>
                <c:pt idx="0">
                  <c:v>0.39</c:v>
                </c:pt>
                <c:pt idx="1">
                  <c:v>0.34</c:v>
                </c:pt>
                <c:pt idx="2">
                  <c:v>0.56000000000000005</c:v>
                </c:pt>
                <c:pt idx="3">
                  <c:v>0.33</c:v>
                </c:pt>
              </c:numCache>
            </c:numRef>
          </c:val>
          <c:extLst>
            <c:ext xmlns:c16="http://schemas.microsoft.com/office/drawing/2014/chart" uri="{C3380CC4-5D6E-409C-BE32-E72D297353CC}">
              <c16:uniqueId val="{00000009-E10C-468D-B508-ED2D612119D9}"/>
            </c:ext>
          </c:extLst>
        </c:ser>
        <c:dLbls>
          <c:showLegendKey val="0"/>
          <c:showVal val="1"/>
          <c:showCatName val="0"/>
          <c:showSerName val="0"/>
          <c:showPercent val="0"/>
          <c:showBubbleSize val="0"/>
        </c:dLbls>
        <c:axId val="978967808"/>
        <c:axId val="978969456"/>
      </c:areaChart>
      <c:catAx>
        <c:axId val="97896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978969456"/>
        <c:crosses val="autoZero"/>
        <c:auto val="1"/>
        <c:lblAlgn val="ctr"/>
        <c:lblOffset val="100"/>
        <c:noMultiLvlLbl val="0"/>
      </c:catAx>
      <c:valAx>
        <c:axId val="978969456"/>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lumMod val="65000"/>
                    <a:lumOff val="35000"/>
                  </a:schemeClr>
                </a:solidFill>
                <a:latin typeface="+mn-lt"/>
                <a:ea typeface="+mn-ea"/>
                <a:cs typeface="+mn-cs"/>
              </a:defRPr>
            </a:pPr>
            <a:endParaRPr lang="en-US"/>
          </a:p>
        </c:txPr>
        <c:crossAx val="978967808"/>
        <c:crosses val="autoZero"/>
        <c:crossBetween val="midCat"/>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0"/>
          <c:tx>
            <c:strRef>
              <c:f>Gender!$M$3</c:f>
              <c:strCache>
                <c:ptCount val="1"/>
                <c:pt idx="0">
                  <c:v>Boy</c:v>
                </c:pt>
              </c:strCache>
            </c:strRef>
          </c:tx>
          <c:spPr>
            <a:solidFill>
              <a:schemeClr val="accent5">
                <a:alpha val="74000"/>
              </a:schemeClr>
            </a:solidFill>
            <a:ln>
              <a:noFill/>
            </a:ln>
            <a:effectLst>
              <a:innerShdw blurRad="114300">
                <a:schemeClr val="accent5">
                  <a:lumMod val="75000"/>
                </a:schemeClr>
              </a:innerShdw>
            </a:effectLst>
          </c:spPr>
          <c:dLbls>
            <c:dLbl>
              <c:idx val="0"/>
              <c:layout>
                <c:manualLayout>
                  <c:x val="1.3665980795610405E-2"/>
                  <c:y val="-0.25414529914529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F-4EBA-9CC8-1BE48F6E9A66}"/>
                </c:ext>
              </c:extLst>
            </c:dLbl>
            <c:dLbl>
              <c:idx val="1"/>
              <c:layout>
                <c:manualLayout>
                  <c:x val="0"/>
                  <c:y val="-0.24903846153846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F-4EBA-9CC8-1BE48F6E9A66}"/>
                </c:ext>
              </c:extLst>
            </c:dLbl>
            <c:dLbl>
              <c:idx val="2"/>
              <c:layout>
                <c:manualLayout>
                  <c:x val="-2.7777777777777779E-3"/>
                  <c:y val="-0.290064102564102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0F-4EBA-9CC8-1BE48F6E9A66}"/>
                </c:ext>
              </c:extLst>
            </c:dLbl>
            <c:dLbl>
              <c:idx val="3"/>
              <c:layout>
                <c:manualLayout>
                  <c:x val="-6.5329218106995888E-3"/>
                  <c:y val="-0.25606132478632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0F-4EBA-9CC8-1BE48F6E9A66}"/>
                </c:ext>
              </c:extLst>
            </c:dLbl>
            <c:spPr>
              <a:noFill/>
              <a:ln>
                <a:noFill/>
              </a:ln>
              <a:effectLst/>
            </c:spPr>
            <c:txPr>
              <a:bodyPr rot="0" spcFirstLastPara="1" vertOverflow="ellipsis" vert="horz" wrap="square" anchor="ctr" anchorCtr="1"/>
              <a:lstStyle/>
              <a:p>
                <a:pPr>
                  <a:defRPr sz="1600" b="1" i="0" u="none" strike="noStrike" kern="1200" baseline="0">
                    <a:solidFill>
                      <a:schemeClr val="accent5">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Gender!$K$4:$K$7</c:f>
              <c:strCache>
                <c:ptCount val="4"/>
                <c:pt idx="0">
                  <c:v>Yr 3-4</c:v>
                </c:pt>
                <c:pt idx="1">
                  <c:v>Yr 5-6</c:v>
                </c:pt>
                <c:pt idx="2">
                  <c:v>Yr 7-8</c:v>
                </c:pt>
                <c:pt idx="3">
                  <c:v>Yr 9-11</c:v>
                </c:pt>
              </c:strCache>
            </c:strRef>
          </c:cat>
          <c:val>
            <c:numRef>
              <c:f>Gender!$M$4:$M$7</c:f>
              <c:numCache>
                <c:formatCode>0%</c:formatCode>
                <c:ptCount val="4"/>
                <c:pt idx="0">
                  <c:v>0.55000000000000004</c:v>
                </c:pt>
                <c:pt idx="1">
                  <c:v>0.57999999999999996</c:v>
                </c:pt>
                <c:pt idx="2">
                  <c:v>0.65</c:v>
                </c:pt>
                <c:pt idx="3">
                  <c:v>0.56000000000000005</c:v>
                </c:pt>
              </c:numCache>
            </c:numRef>
          </c:val>
          <c:extLst>
            <c:ext xmlns:c16="http://schemas.microsoft.com/office/drawing/2014/chart" uri="{C3380CC4-5D6E-409C-BE32-E72D297353CC}">
              <c16:uniqueId val="{00000004-1A0F-4EBA-9CC8-1BE48F6E9A66}"/>
            </c:ext>
          </c:extLst>
        </c:ser>
        <c:ser>
          <c:idx val="0"/>
          <c:order val="1"/>
          <c:tx>
            <c:strRef>
              <c:f>Gender!$L$3</c:f>
              <c:strCache>
                <c:ptCount val="1"/>
                <c:pt idx="0">
                  <c:v>Girl</c:v>
                </c:pt>
              </c:strCache>
            </c:strRef>
          </c:tx>
          <c:spPr>
            <a:solidFill>
              <a:schemeClr val="accent6">
                <a:alpha val="74000"/>
              </a:schemeClr>
            </a:solidFill>
            <a:ln>
              <a:noFill/>
            </a:ln>
            <a:effectLst>
              <a:innerShdw blurRad="114300">
                <a:schemeClr val="accent6">
                  <a:lumMod val="75000"/>
                </a:schemeClr>
              </a:innerShdw>
            </a:effectLst>
          </c:spPr>
          <c:dLbls>
            <c:dLbl>
              <c:idx val="0"/>
              <c:layout>
                <c:manualLayout>
                  <c:x val="4.2575445816186559E-2"/>
                  <c:y val="-0.14351858974358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0F-4EBA-9CC8-1BE48F6E9A66}"/>
                </c:ext>
              </c:extLst>
            </c:dLbl>
            <c:dLbl>
              <c:idx val="1"/>
              <c:layout>
                <c:manualLayout>
                  <c:x val="0"/>
                  <c:y val="-0.134259259259259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0F-4EBA-9CC8-1BE48F6E9A66}"/>
                </c:ext>
              </c:extLst>
            </c:dLbl>
            <c:dLbl>
              <c:idx val="2"/>
              <c:layout>
                <c:manualLayout>
                  <c:x val="-2.7777777777778798E-3"/>
                  <c:y val="-0.152777777777777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0F-4EBA-9CC8-1BE48F6E9A66}"/>
                </c:ext>
              </c:extLst>
            </c:dLbl>
            <c:dLbl>
              <c:idx val="3"/>
              <c:layout>
                <c:manualLayout>
                  <c:x val="-5.0685871056241429E-2"/>
                  <c:y val="-0.154529914529914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0F-4EBA-9CC8-1BE48F6E9A66}"/>
                </c:ext>
              </c:extLst>
            </c:dLbl>
            <c:spPr>
              <a:noFill/>
              <a:ln>
                <a:noFill/>
              </a:ln>
              <a:effectLst/>
            </c:spPr>
            <c:txPr>
              <a:bodyPr rot="0" spcFirstLastPara="1" vertOverflow="ellipsis" vert="horz" wrap="square" anchor="ctr" anchorCtr="1"/>
              <a:lstStyle/>
              <a:p>
                <a:pPr>
                  <a:defRPr sz="1600" b="1"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Gender!$K$4:$K$7</c:f>
              <c:strCache>
                <c:ptCount val="4"/>
                <c:pt idx="0">
                  <c:v>Yr 3-4</c:v>
                </c:pt>
                <c:pt idx="1">
                  <c:v>Yr 5-6</c:v>
                </c:pt>
                <c:pt idx="2">
                  <c:v>Yr 7-8</c:v>
                </c:pt>
                <c:pt idx="3">
                  <c:v>Yr 9-11</c:v>
                </c:pt>
              </c:strCache>
            </c:strRef>
          </c:cat>
          <c:val>
            <c:numRef>
              <c:f>Gender!$L$4:$L$7</c:f>
              <c:numCache>
                <c:formatCode>0%</c:formatCode>
                <c:ptCount val="4"/>
                <c:pt idx="0">
                  <c:v>0.52</c:v>
                </c:pt>
                <c:pt idx="1">
                  <c:v>0.51</c:v>
                </c:pt>
                <c:pt idx="2">
                  <c:v>0.64</c:v>
                </c:pt>
                <c:pt idx="3">
                  <c:v>0.49</c:v>
                </c:pt>
              </c:numCache>
            </c:numRef>
          </c:val>
          <c:extLst>
            <c:ext xmlns:c16="http://schemas.microsoft.com/office/drawing/2014/chart" uri="{C3380CC4-5D6E-409C-BE32-E72D297353CC}">
              <c16:uniqueId val="{00000009-1A0F-4EBA-9CC8-1BE48F6E9A66}"/>
            </c:ext>
          </c:extLst>
        </c:ser>
        <c:dLbls>
          <c:showLegendKey val="0"/>
          <c:showVal val="1"/>
          <c:showCatName val="0"/>
          <c:showSerName val="0"/>
          <c:showPercent val="0"/>
          <c:showBubbleSize val="0"/>
        </c:dLbls>
        <c:axId val="975692912"/>
        <c:axId val="984966016"/>
      </c:areaChart>
      <c:catAx>
        <c:axId val="97569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984966016"/>
        <c:crosses val="autoZero"/>
        <c:auto val="1"/>
        <c:lblAlgn val="ctr"/>
        <c:lblOffset val="100"/>
        <c:noMultiLvlLbl val="0"/>
      </c:catAx>
      <c:valAx>
        <c:axId val="984966016"/>
        <c:scaling>
          <c:orientation val="minMax"/>
          <c:max val="1"/>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975692912"/>
        <c:crosses val="autoZero"/>
        <c:crossBetween val="midCat"/>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0"/>
          <c:tx>
            <c:strRef>
              <c:f>'Girls + FA'!$H$3</c:f>
              <c:strCache>
                <c:ptCount val="1"/>
                <c:pt idx="0">
                  <c:v>Girls from high affluence families</c:v>
                </c:pt>
              </c:strCache>
            </c:strRef>
          </c:tx>
          <c:spPr>
            <a:solidFill>
              <a:schemeClr val="accent2">
                <a:alpha val="74000"/>
              </a:schemeClr>
            </a:solidFill>
            <a:ln w="25400">
              <a:noFill/>
            </a:ln>
            <a:effectLst>
              <a:innerShdw blurRad="114300">
                <a:schemeClr val="accent2">
                  <a:lumMod val="75000"/>
                </a:schemeClr>
              </a:innerShdw>
            </a:effectLst>
          </c:spPr>
          <c:dLbls>
            <c:dLbl>
              <c:idx val="0"/>
              <c:layout>
                <c:manualLayout>
                  <c:x val="2.1774632553075465E-3"/>
                  <c:y val="-0.198347135347685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D-44CA-B9E4-C8204611F16F}"/>
                </c:ext>
              </c:extLst>
            </c:dLbl>
            <c:dLbl>
              <c:idx val="1"/>
              <c:layout>
                <c:manualLayout>
                  <c:x val="-4.9104882575578976E-2"/>
                  <c:y val="-8.0166573973133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AD-44CA-B9E4-C8204611F16F}"/>
                </c:ext>
              </c:extLst>
            </c:dLbl>
            <c:spPr>
              <a:noFill/>
              <a:ln>
                <a:noFill/>
              </a:ln>
              <a:effectLst/>
            </c:spPr>
            <c:txPr>
              <a:bodyPr rot="0" spcFirstLastPara="1" vertOverflow="ellipsis" vert="horz" wrap="square" anchor="ctr" anchorCtr="1"/>
              <a:lstStyle/>
              <a:p>
                <a:pPr>
                  <a:defRPr sz="1600" b="1"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'Girls + FA'!$F$4:$F$5</c:f>
              <c:strCache>
                <c:ptCount val="2"/>
                <c:pt idx="0">
                  <c:v>Yr 3-6</c:v>
                </c:pt>
                <c:pt idx="1">
                  <c:v>Yr 7-11</c:v>
                </c:pt>
              </c:strCache>
            </c:strRef>
          </c:cat>
          <c:val>
            <c:numRef>
              <c:f>'Girls + FA'!$H$4:$H$5</c:f>
              <c:numCache>
                <c:formatCode>0%</c:formatCode>
                <c:ptCount val="2"/>
                <c:pt idx="0">
                  <c:v>0.44</c:v>
                </c:pt>
                <c:pt idx="1">
                  <c:v>0.33</c:v>
                </c:pt>
              </c:numCache>
            </c:numRef>
          </c:val>
          <c:extLst>
            <c:ext xmlns:c16="http://schemas.microsoft.com/office/drawing/2014/chart" uri="{C3380CC4-5D6E-409C-BE32-E72D297353CC}">
              <c16:uniqueId val="{00000002-9DAD-44CA-B9E4-C8204611F16F}"/>
            </c:ext>
          </c:extLst>
        </c:ser>
        <c:ser>
          <c:idx val="0"/>
          <c:order val="1"/>
          <c:tx>
            <c:strRef>
              <c:f>'Girls + FA'!$G$3</c:f>
              <c:strCache>
                <c:ptCount val="1"/>
                <c:pt idx="0">
                  <c:v>Girls from low affluence families</c:v>
                </c:pt>
              </c:strCache>
            </c:strRef>
          </c:tx>
          <c:spPr>
            <a:solidFill>
              <a:schemeClr val="accent5">
                <a:lumMod val="60000"/>
                <a:lumOff val="40000"/>
                <a:alpha val="60000"/>
              </a:schemeClr>
            </a:solidFill>
            <a:ln w="25400">
              <a:noFill/>
            </a:ln>
            <a:effectLst>
              <a:innerShdw blurRad="114300">
                <a:schemeClr val="accent1">
                  <a:lumMod val="75000"/>
                </a:schemeClr>
              </a:innerShdw>
            </a:effectLst>
          </c:spPr>
          <c:dLbls>
            <c:dLbl>
              <c:idx val="0"/>
              <c:layout>
                <c:manualLayout>
                  <c:x val="3.7016875340228614E-2"/>
                  <c:y val="-6.48148363123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AD-44CA-B9E4-C8204611F16F}"/>
                </c:ext>
              </c:extLst>
            </c:dLbl>
            <c:dLbl>
              <c:idx val="1"/>
              <c:layout>
                <c:manualLayout>
                  <c:x val="-1.1487576029044273E-2"/>
                  <c:y val="-0.17227298966722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AD-44CA-B9E4-C8204611F16F}"/>
                </c:ext>
              </c:extLst>
            </c:dLbl>
            <c:spPr>
              <a:noFill/>
              <a:ln>
                <a:noFill/>
              </a:ln>
              <a:effectLst/>
            </c:spPr>
            <c:txPr>
              <a:bodyPr rot="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'Girls + FA'!$F$4:$F$5</c:f>
              <c:strCache>
                <c:ptCount val="2"/>
                <c:pt idx="0">
                  <c:v>Yr 3-6</c:v>
                </c:pt>
                <c:pt idx="1">
                  <c:v>Yr 7-11</c:v>
                </c:pt>
              </c:strCache>
            </c:strRef>
          </c:cat>
          <c:val>
            <c:numRef>
              <c:f>'Girls + FA'!$G$4:$G$5</c:f>
              <c:numCache>
                <c:formatCode>0%</c:formatCode>
                <c:ptCount val="2"/>
                <c:pt idx="0">
                  <c:v>0.33</c:v>
                </c:pt>
                <c:pt idx="1">
                  <c:v>0.37</c:v>
                </c:pt>
              </c:numCache>
            </c:numRef>
          </c:val>
          <c:extLst>
            <c:ext xmlns:c16="http://schemas.microsoft.com/office/drawing/2014/chart" uri="{C3380CC4-5D6E-409C-BE32-E72D297353CC}">
              <c16:uniqueId val="{00000005-9DAD-44CA-B9E4-C8204611F16F}"/>
            </c:ext>
          </c:extLst>
        </c:ser>
        <c:dLbls>
          <c:showLegendKey val="0"/>
          <c:showVal val="1"/>
          <c:showCatName val="0"/>
          <c:showSerName val="0"/>
          <c:showPercent val="0"/>
          <c:showBubbleSize val="0"/>
        </c:dLbls>
        <c:axId val="987367728"/>
        <c:axId val="986937632"/>
      </c:areaChart>
      <c:catAx>
        <c:axId val="98736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986937632"/>
        <c:crosses val="autoZero"/>
        <c:auto val="1"/>
        <c:lblAlgn val="ctr"/>
        <c:lblOffset val="100"/>
        <c:noMultiLvlLbl val="0"/>
      </c:catAx>
      <c:valAx>
        <c:axId val="986937632"/>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lumMod val="65000"/>
                    <a:lumOff val="35000"/>
                  </a:schemeClr>
                </a:solidFill>
                <a:latin typeface="+mn-lt"/>
                <a:ea typeface="+mn-ea"/>
                <a:cs typeface="+mn-cs"/>
              </a:defRPr>
            </a:pPr>
            <a:endParaRPr lang="en-US"/>
          </a:p>
        </c:txPr>
        <c:crossAx val="987367728"/>
        <c:crosses val="autoZero"/>
        <c:crossBetween val="midCat"/>
        <c:majorUnit val="0.2"/>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0"/>
          <c:tx>
            <c:strRef>
              <c:f>'Girls + FA'!$M$3</c:f>
              <c:strCache>
                <c:ptCount val="1"/>
                <c:pt idx="0">
                  <c:v>Girls from high affluence families</c:v>
                </c:pt>
              </c:strCache>
            </c:strRef>
          </c:tx>
          <c:spPr>
            <a:solidFill>
              <a:schemeClr val="accent2">
                <a:alpha val="74000"/>
              </a:schemeClr>
            </a:solidFill>
            <a:ln>
              <a:noFill/>
            </a:ln>
            <a:effectLst>
              <a:innerShdw blurRad="114300">
                <a:schemeClr val="accent2">
                  <a:lumMod val="75000"/>
                </a:schemeClr>
              </a:innerShdw>
            </a:effectLst>
          </c:spPr>
          <c:dLbls>
            <c:dLbl>
              <c:idx val="0"/>
              <c:layout>
                <c:manualLayout>
                  <c:x val="2.4552395489967613E-2"/>
                  <c:y val="-0.268523070136465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C5-43EC-A929-1A4E6069A4FE}"/>
                </c:ext>
              </c:extLst>
            </c:dLbl>
            <c:dLbl>
              <c:idx val="1"/>
              <c:layout>
                <c:manualLayout>
                  <c:x val="-8.8838701033227569E-3"/>
                  <c:y val="-0.25512032394543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C5-43EC-A929-1A4E6069A4FE}"/>
                </c:ext>
              </c:extLst>
            </c:dLbl>
            <c:spPr>
              <a:noFill/>
              <a:ln>
                <a:noFill/>
              </a:ln>
              <a:effectLst/>
            </c:spPr>
            <c:txPr>
              <a:bodyPr rot="0" spcFirstLastPara="1" vertOverflow="ellipsis" vert="horz" wrap="square" anchor="ctr" anchorCtr="1"/>
              <a:lstStyle/>
              <a:p>
                <a:pPr>
                  <a:defRPr sz="1600" b="1"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'Girls + FA'!$K$4:$K$5</c:f>
              <c:strCache>
                <c:ptCount val="2"/>
                <c:pt idx="0">
                  <c:v>Yr 3-6</c:v>
                </c:pt>
                <c:pt idx="1">
                  <c:v>Yr 7-11</c:v>
                </c:pt>
              </c:strCache>
            </c:strRef>
          </c:cat>
          <c:val>
            <c:numRef>
              <c:f>'Girls + FA'!$M$4:$M$5</c:f>
              <c:numCache>
                <c:formatCode>0%</c:formatCode>
                <c:ptCount val="2"/>
                <c:pt idx="0">
                  <c:v>0.61</c:v>
                </c:pt>
                <c:pt idx="1">
                  <c:v>0.59</c:v>
                </c:pt>
              </c:numCache>
            </c:numRef>
          </c:val>
          <c:extLst>
            <c:ext xmlns:c16="http://schemas.microsoft.com/office/drawing/2014/chart" uri="{C3380CC4-5D6E-409C-BE32-E72D297353CC}">
              <c16:uniqueId val="{00000002-35C5-43EC-A929-1A4E6069A4FE}"/>
            </c:ext>
          </c:extLst>
        </c:ser>
        <c:ser>
          <c:idx val="0"/>
          <c:order val="1"/>
          <c:tx>
            <c:strRef>
              <c:f>'Girls + FA'!$L$3</c:f>
              <c:strCache>
                <c:ptCount val="1"/>
                <c:pt idx="0">
                  <c:v>Girls from low affluence families</c:v>
                </c:pt>
              </c:strCache>
            </c:strRef>
          </c:tx>
          <c:spPr>
            <a:solidFill>
              <a:schemeClr val="accent5">
                <a:lumMod val="60000"/>
                <a:lumOff val="40000"/>
                <a:alpha val="60000"/>
              </a:schemeClr>
            </a:solidFill>
            <a:ln>
              <a:noFill/>
            </a:ln>
            <a:effectLst>
              <a:innerShdw blurRad="114300">
                <a:schemeClr val="accent1">
                  <a:lumMod val="75000"/>
                </a:schemeClr>
              </a:innerShdw>
            </a:effectLst>
          </c:spPr>
          <c:dLbls>
            <c:dLbl>
              <c:idx val="0"/>
              <c:layout>
                <c:manualLayout>
                  <c:x val="4.11944164042502E-2"/>
                  <c:y val="-0.10672680665324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C5-43EC-A929-1A4E6069A4FE}"/>
                </c:ext>
              </c:extLst>
            </c:dLbl>
            <c:dLbl>
              <c:idx val="1"/>
              <c:layout>
                <c:manualLayout>
                  <c:x val="-4.3396575175741282E-2"/>
                  <c:y val="-0.131337836796764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C5-43EC-A929-1A4E6069A4FE}"/>
                </c:ext>
              </c:extLst>
            </c:dLbl>
            <c:spPr>
              <a:noFill/>
              <a:ln>
                <a:noFill/>
              </a:ln>
              <a:effectLst/>
            </c:spPr>
            <c:txPr>
              <a:bodyPr rot="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'Girls + FA'!$K$4:$K$5</c:f>
              <c:strCache>
                <c:ptCount val="2"/>
                <c:pt idx="0">
                  <c:v>Yr 3-6</c:v>
                </c:pt>
                <c:pt idx="1">
                  <c:v>Yr 7-11</c:v>
                </c:pt>
              </c:strCache>
            </c:strRef>
          </c:cat>
          <c:val>
            <c:numRef>
              <c:f>'Girls + FA'!$L$4:$L$5</c:f>
              <c:numCache>
                <c:formatCode>0%</c:formatCode>
                <c:ptCount val="2"/>
                <c:pt idx="0">
                  <c:v>0.42</c:v>
                </c:pt>
                <c:pt idx="1">
                  <c:v>0.48</c:v>
                </c:pt>
              </c:numCache>
            </c:numRef>
          </c:val>
          <c:extLst>
            <c:ext xmlns:c16="http://schemas.microsoft.com/office/drawing/2014/chart" uri="{C3380CC4-5D6E-409C-BE32-E72D297353CC}">
              <c16:uniqueId val="{00000005-35C5-43EC-A929-1A4E6069A4FE}"/>
            </c:ext>
          </c:extLst>
        </c:ser>
        <c:dLbls>
          <c:showLegendKey val="0"/>
          <c:showVal val="1"/>
          <c:showCatName val="0"/>
          <c:showSerName val="0"/>
          <c:showPercent val="0"/>
          <c:showBubbleSize val="0"/>
        </c:dLbls>
        <c:axId val="986078160"/>
        <c:axId val="986079808"/>
      </c:areaChart>
      <c:catAx>
        <c:axId val="98607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986079808"/>
        <c:crosses val="autoZero"/>
        <c:auto val="1"/>
        <c:lblAlgn val="ctr"/>
        <c:lblOffset val="100"/>
        <c:noMultiLvlLbl val="0"/>
      </c:catAx>
      <c:valAx>
        <c:axId val="986079808"/>
        <c:scaling>
          <c:orientation val="minMax"/>
          <c:max val="1"/>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986078160"/>
        <c:crosses val="autoZero"/>
        <c:crossBetween val="midCat"/>
        <c:majorUnit val="0.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r>
              <a:rPr lang="en-US" sz="2400"/>
              <a:t>England</a:t>
            </a: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endParaRPr lang="en-US"/>
        </a:p>
      </c:txPr>
    </c:title>
    <c:autoTitleDeleted val="0"/>
    <c:plotArea>
      <c:layout/>
      <c:barChart>
        <c:barDir val="col"/>
        <c:grouping val="stacked"/>
        <c:varyColors val="0"/>
        <c:ser>
          <c:idx val="0"/>
          <c:order val="0"/>
          <c:tx>
            <c:strRef>
              <c:f>'Gra phs'!$A$39</c:f>
              <c:strCache>
                <c:ptCount val="1"/>
                <c:pt idx="0">
                  <c:v>Less active (less than an average of 30 minutes a day)</c:v>
                </c:pt>
              </c:strCache>
            </c:strRef>
          </c:tx>
          <c:spPr>
            <a:solidFill>
              <a:srgbClr val="BD192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phs'!$C$36:$D$37</c:f>
              <c:strCache>
                <c:ptCount val="2"/>
                <c:pt idx="0">
                  <c:v>2017-18</c:v>
                </c:pt>
                <c:pt idx="1">
                  <c:v>2018-19</c:v>
                </c:pt>
              </c:strCache>
            </c:strRef>
          </c:cat>
          <c:val>
            <c:numRef>
              <c:f>'Gra phs'!$C$39:$D$39</c:f>
              <c:numCache>
                <c:formatCode>0.0%</c:formatCode>
                <c:ptCount val="2"/>
                <c:pt idx="0">
                  <c:v>0.60457589905720122</c:v>
                </c:pt>
                <c:pt idx="1">
                  <c:v>0.59611694376572455</c:v>
                </c:pt>
              </c:numCache>
            </c:numRef>
          </c:val>
          <c:extLst>
            <c:ext xmlns:c16="http://schemas.microsoft.com/office/drawing/2014/chart" uri="{C3380CC4-5D6E-409C-BE32-E72D297353CC}">
              <c16:uniqueId val="{00000000-2F8B-4FCE-BC9C-6D876BC8F3E6}"/>
            </c:ext>
          </c:extLst>
        </c:ser>
        <c:ser>
          <c:idx val="2"/>
          <c:order val="1"/>
          <c:tx>
            <c:strRef>
              <c:f>'Gra phs'!$A$38</c:f>
              <c:strCache>
                <c:ptCount val="1"/>
                <c:pt idx="0">
                  <c:v>Active (an average of 30 minutes or more a day) </c:v>
                </c:pt>
              </c:strCache>
            </c:strRef>
          </c:tx>
          <c:spPr>
            <a:solidFill>
              <a:srgbClr val="06A77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phs'!$C$36:$D$37</c:f>
              <c:strCache>
                <c:ptCount val="2"/>
                <c:pt idx="0">
                  <c:v>2017-18</c:v>
                </c:pt>
                <c:pt idx="1">
                  <c:v>2018-19</c:v>
                </c:pt>
              </c:strCache>
            </c:strRef>
          </c:cat>
          <c:val>
            <c:numRef>
              <c:f>'Gra phs'!$C$38:$D$38</c:f>
              <c:numCache>
                <c:formatCode>0.0%</c:formatCode>
                <c:ptCount val="2"/>
                <c:pt idx="0">
                  <c:v>0.39542410094279878</c:v>
                </c:pt>
                <c:pt idx="1">
                  <c:v>0.40388305623427562</c:v>
                </c:pt>
              </c:numCache>
            </c:numRef>
          </c:val>
          <c:extLst>
            <c:ext xmlns:c16="http://schemas.microsoft.com/office/drawing/2014/chart" uri="{C3380CC4-5D6E-409C-BE32-E72D297353CC}">
              <c16:uniqueId val="{00000001-2F8B-4FCE-BC9C-6D876BC8F3E6}"/>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rgbClr val="484043"/>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Young</a:t>
            </a:r>
            <a:r>
              <a:rPr lang="en-GB" baseline="0" dirty="0"/>
              <a:t> people who are active report higher levels of wellbeing</a:t>
            </a:r>
            <a:endParaRPr lang="en-GB"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Sheet1!$G$13</c:f>
              <c:strCache>
                <c:ptCount val="1"/>
                <c:pt idx="0">
                  <c:v>Those who are less active</c:v>
                </c:pt>
              </c:strCache>
            </c:strRef>
          </c:tx>
          <c:spPr>
            <a:solidFill>
              <a:srgbClr val="BD192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Sheet1!$F$14:$F$16</c:f>
              <c:strCache>
                <c:ptCount val="3"/>
                <c:pt idx="0">
                  <c:v>How happy did you feel yesterday</c:v>
                </c:pt>
                <c:pt idx="1">
                  <c:v>How satisfied with life nowadays</c:v>
                </c:pt>
                <c:pt idx="2">
                  <c:v>To what extent are the things you do in your life worthwhile</c:v>
                </c:pt>
              </c:strCache>
            </c:strRef>
          </c:cat>
          <c:val>
            <c:numRef>
              <c:f>Sheet1!$G$14:$G$16</c:f>
              <c:numCache>
                <c:formatCode>###0.0000</c:formatCode>
                <c:ptCount val="3"/>
                <c:pt idx="0">
                  <c:v>6.7546965142714965</c:v>
                </c:pt>
                <c:pt idx="1">
                  <c:v>6.0101765284639388</c:v>
                </c:pt>
                <c:pt idx="2">
                  <c:v>6.0333484343878467</c:v>
                </c:pt>
              </c:numCache>
            </c:numRef>
          </c:val>
          <c:extLst>
            <c:ext xmlns:c16="http://schemas.microsoft.com/office/drawing/2014/chart" uri="{C3380CC4-5D6E-409C-BE32-E72D297353CC}">
              <c16:uniqueId val="{00000000-1350-48D8-8F7A-5A9535FE6B47}"/>
            </c:ext>
          </c:extLst>
        </c:ser>
        <c:ser>
          <c:idx val="1"/>
          <c:order val="1"/>
          <c:tx>
            <c:strRef>
              <c:f>Sheet1!$H$13</c:f>
              <c:strCache>
                <c:ptCount val="1"/>
                <c:pt idx="0">
                  <c:v>Those who are active</c:v>
                </c:pt>
              </c:strCache>
            </c:strRef>
          </c:tx>
          <c:spPr>
            <a:solidFill>
              <a:srgbClr val="06A77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Sheet1!$F$14:$F$16</c:f>
              <c:strCache>
                <c:ptCount val="3"/>
                <c:pt idx="0">
                  <c:v>How happy did you feel yesterday</c:v>
                </c:pt>
                <c:pt idx="1">
                  <c:v>How satisfied with life nowadays</c:v>
                </c:pt>
                <c:pt idx="2">
                  <c:v>To what extent are the things you do in your life worthwhile</c:v>
                </c:pt>
              </c:strCache>
            </c:strRef>
          </c:cat>
          <c:val>
            <c:numRef>
              <c:f>Sheet1!$H$14:$H$16</c:f>
              <c:numCache>
                <c:formatCode>###0.0000</c:formatCode>
                <c:ptCount val="3"/>
                <c:pt idx="0">
                  <c:v>7.3794218432671608</c:v>
                </c:pt>
                <c:pt idx="1">
                  <c:v>6.8013365453548218</c:v>
                </c:pt>
                <c:pt idx="2">
                  <c:v>6.9598446424639118</c:v>
                </c:pt>
              </c:numCache>
            </c:numRef>
          </c:val>
          <c:extLst>
            <c:ext xmlns:c16="http://schemas.microsoft.com/office/drawing/2014/chart" uri="{C3380CC4-5D6E-409C-BE32-E72D297353CC}">
              <c16:uniqueId val="{00000001-1350-48D8-8F7A-5A9535FE6B47}"/>
            </c:ext>
          </c:extLst>
        </c:ser>
        <c:dLbls>
          <c:showLegendKey val="0"/>
          <c:showVal val="0"/>
          <c:showCatName val="0"/>
          <c:showSerName val="0"/>
          <c:showPercent val="0"/>
          <c:showBubbleSize val="0"/>
        </c:dLbls>
        <c:gapWidth val="219"/>
        <c:overlap val="-27"/>
        <c:axId val="645349584"/>
        <c:axId val="645351880"/>
      </c:barChart>
      <c:catAx>
        <c:axId val="64534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5351880"/>
        <c:crosses val="autoZero"/>
        <c:auto val="1"/>
        <c:lblAlgn val="ctr"/>
        <c:lblOffset val="100"/>
        <c:noMultiLvlLbl val="0"/>
      </c:catAx>
      <c:valAx>
        <c:axId val="645351880"/>
        <c:scaling>
          <c:orientation val="minMax"/>
          <c:max val="1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534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phs'!$B$13</c:f>
          <c:strCache>
            <c:ptCount val="1"/>
            <c:pt idx="0">
              <c:v>Active Lincolnshire</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'Gra phs'!$A$39</c:f>
              <c:strCache>
                <c:ptCount val="1"/>
                <c:pt idx="0">
                  <c:v>Less active (less than an average of 30 minutes a day)</c:v>
                </c:pt>
              </c:strCache>
            </c:strRef>
          </c:tx>
          <c:spPr>
            <a:solidFill>
              <a:srgbClr val="BD192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phs'!$C$42:$D$42</c:f>
              <c:strCache>
                <c:ptCount val="2"/>
                <c:pt idx="0">
                  <c:v>2017-18</c:v>
                </c:pt>
                <c:pt idx="1">
                  <c:v>2018-19</c:v>
                </c:pt>
              </c:strCache>
            </c:strRef>
          </c:cat>
          <c:val>
            <c:numRef>
              <c:f>'Gra phs'!$C$44:$D$44</c:f>
              <c:numCache>
                <c:formatCode>0.0%</c:formatCode>
                <c:ptCount val="2"/>
                <c:pt idx="0">
                  <c:v>0.61362300750068022</c:v>
                </c:pt>
                <c:pt idx="1">
                  <c:v>0.5096694121705293</c:v>
                </c:pt>
              </c:numCache>
            </c:numRef>
          </c:val>
          <c:extLst>
            <c:ext xmlns:c16="http://schemas.microsoft.com/office/drawing/2014/chart" uri="{C3380CC4-5D6E-409C-BE32-E72D297353CC}">
              <c16:uniqueId val="{00000000-D8A3-4D91-B1DB-F28FFCB15DE0}"/>
            </c:ext>
          </c:extLst>
        </c:ser>
        <c:ser>
          <c:idx val="2"/>
          <c:order val="1"/>
          <c:tx>
            <c:strRef>
              <c:f>'Gra phs'!$A$38</c:f>
              <c:strCache>
                <c:ptCount val="1"/>
                <c:pt idx="0">
                  <c:v>Active (an average of 30 minutes or more a day) </c:v>
                </c:pt>
              </c:strCache>
            </c:strRef>
          </c:tx>
          <c:spPr>
            <a:solidFill>
              <a:srgbClr val="06A77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phs'!$C$42:$D$42</c:f>
              <c:strCache>
                <c:ptCount val="2"/>
                <c:pt idx="0">
                  <c:v>2017-18</c:v>
                </c:pt>
                <c:pt idx="1">
                  <c:v>2018-19</c:v>
                </c:pt>
              </c:strCache>
            </c:strRef>
          </c:cat>
          <c:val>
            <c:numRef>
              <c:f>'Gra phs'!$C$43:$D$43</c:f>
              <c:numCache>
                <c:formatCode>0.0%</c:formatCode>
                <c:ptCount val="2"/>
                <c:pt idx="0">
                  <c:v>0.38637699249931973</c:v>
                </c:pt>
                <c:pt idx="1">
                  <c:v>0.49033058782947087</c:v>
                </c:pt>
              </c:numCache>
            </c:numRef>
          </c:val>
          <c:extLst>
            <c:ext xmlns:c16="http://schemas.microsoft.com/office/drawing/2014/chart" uri="{C3380CC4-5D6E-409C-BE32-E72D297353CC}">
              <c16:uniqueId val="{00000001-D8A3-4D91-B1DB-F28FFCB15DE0}"/>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r>
              <a:rPr lang="en-US" sz="2400">
                <a:solidFill>
                  <a:srgbClr val="484043"/>
                </a:solidFill>
              </a:rPr>
              <a:t>England</a:t>
            </a: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endParaRPr lang="en-US"/>
        </a:p>
      </c:txPr>
    </c:title>
    <c:autoTitleDeleted val="0"/>
    <c:plotArea>
      <c:layout/>
      <c:barChart>
        <c:barDir val="col"/>
        <c:grouping val="stacked"/>
        <c:varyColors val="0"/>
        <c:ser>
          <c:idx val="0"/>
          <c:order val="0"/>
          <c:tx>
            <c:strRef>
              <c:f>'Gra phs'!$A$39</c:f>
              <c:strCache>
                <c:ptCount val="1"/>
                <c:pt idx="0">
                  <c:v>Less active (less than an average of 30 minutes a day)</c:v>
                </c:pt>
              </c:strCache>
            </c:strRef>
          </c:tx>
          <c:spPr>
            <a:solidFill>
              <a:srgbClr val="BD192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phs'!$C$49:$D$49</c:f>
              <c:strCache>
                <c:ptCount val="2"/>
                <c:pt idx="0">
                  <c:v>2017-18</c:v>
                </c:pt>
                <c:pt idx="1">
                  <c:v>2018-19</c:v>
                </c:pt>
              </c:strCache>
            </c:strRef>
          </c:cat>
          <c:val>
            <c:numRef>
              <c:f>'Gra phs'!$C$51:$D$51</c:f>
              <c:numCache>
                <c:formatCode>0.0%</c:formatCode>
                <c:ptCount val="2"/>
                <c:pt idx="0">
                  <c:v>0.47371807461662147</c:v>
                </c:pt>
                <c:pt idx="1">
                  <c:v>0.42782814044637019</c:v>
                </c:pt>
              </c:numCache>
            </c:numRef>
          </c:val>
          <c:extLst>
            <c:ext xmlns:c16="http://schemas.microsoft.com/office/drawing/2014/chart" uri="{C3380CC4-5D6E-409C-BE32-E72D297353CC}">
              <c16:uniqueId val="{00000000-9FD0-4E13-95CE-798F84F0BAA9}"/>
            </c:ext>
          </c:extLst>
        </c:ser>
        <c:ser>
          <c:idx val="2"/>
          <c:order val="1"/>
          <c:tx>
            <c:strRef>
              <c:f>'Gra phs'!$A$38</c:f>
              <c:strCache>
                <c:ptCount val="1"/>
                <c:pt idx="0">
                  <c:v>Active (an average of 30 minutes or more a day) </c:v>
                </c:pt>
              </c:strCache>
            </c:strRef>
          </c:tx>
          <c:spPr>
            <a:solidFill>
              <a:srgbClr val="06A77A"/>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phs'!$C$49:$D$49</c:f>
              <c:strCache>
                <c:ptCount val="2"/>
                <c:pt idx="0">
                  <c:v>2017-18</c:v>
                </c:pt>
                <c:pt idx="1">
                  <c:v>2018-19</c:v>
                </c:pt>
              </c:strCache>
            </c:strRef>
          </c:cat>
          <c:val>
            <c:numRef>
              <c:f>'Gra phs'!$C$50:$D$50</c:f>
              <c:numCache>
                <c:formatCode>0.0%</c:formatCode>
                <c:ptCount val="2"/>
                <c:pt idx="0">
                  <c:v>0.52628192538337837</c:v>
                </c:pt>
                <c:pt idx="1">
                  <c:v>0.57217185955362959</c:v>
                </c:pt>
              </c:numCache>
            </c:numRef>
          </c:val>
          <c:extLst>
            <c:ext xmlns:c16="http://schemas.microsoft.com/office/drawing/2014/chart" uri="{C3380CC4-5D6E-409C-BE32-E72D297353CC}">
              <c16:uniqueId val="{00000001-9FD0-4E13-95CE-798F84F0BAA9}"/>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rgbClr val="484043"/>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phs'!$B$13</c:f>
          <c:strCache>
            <c:ptCount val="1"/>
            <c:pt idx="0">
              <c:v>Active Lincolnshire</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endParaRPr lang="en-US"/>
        </a:p>
      </c:txPr>
    </c:title>
    <c:autoTitleDeleted val="0"/>
    <c:plotArea>
      <c:layout/>
      <c:barChart>
        <c:barDir val="col"/>
        <c:grouping val="stacked"/>
        <c:varyColors val="0"/>
        <c:ser>
          <c:idx val="0"/>
          <c:order val="0"/>
          <c:tx>
            <c:strRef>
              <c:f>'Gra phs'!$A$39</c:f>
              <c:strCache>
                <c:ptCount val="1"/>
                <c:pt idx="0">
                  <c:v>Less active (less than an average of 30 minutes a day)</c:v>
                </c:pt>
              </c:strCache>
            </c:strRef>
          </c:tx>
          <c:spPr>
            <a:solidFill>
              <a:srgbClr val="BD192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phs'!$C$54:$D$54</c:f>
              <c:strCache>
                <c:ptCount val="2"/>
                <c:pt idx="0">
                  <c:v>2017-18</c:v>
                </c:pt>
                <c:pt idx="1">
                  <c:v>2018-19</c:v>
                </c:pt>
              </c:strCache>
            </c:strRef>
          </c:cat>
          <c:val>
            <c:numRef>
              <c:f>'Gra phs'!$C$56:$D$56</c:f>
              <c:numCache>
                <c:formatCode>0.0%</c:formatCode>
                <c:ptCount val="2"/>
                <c:pt idx="0">
                  <c:v>0.4483766050429564</c:v>
                </c:pt>
                <c:pt idx="1">
                  <c:v>0.3824110089141049</c:v>
                </c:pt>
              </c:numCache>
            </c:numRef>
          </c:val>
          <c:extLst>
            <c:ext xmlns:c16="http://schemas.microsoft.com/office/drawing/2014/chart" uri="{C3380CC4-5D6E-409C-BE32-E72D297353CC}">
              <c16:uniqueId val="{00000000-2E5B-4164-AB10-4BAC34552076}"/>
            </c:ext>
          </c:extLst>
        </c:ser>
        <c:ser>
          <c:idx val="2"/>
          <c:order val="1"/>
          <c:tx>
            <c:strRef>
              <c:f>'Gra phs'!$A$38</c:f>
              <c:strCache>
                <c:ptCount val="1"/>
                <c:pt idx="0">
                  <c:v>Active (an average of 30 minutes or more a day) </c:v>
                </c:pt>
              </c:strCache>
            </c:strRef>
          </c:tx>
          <c:spPr>
            <a:solidFill>
              <a:srgbClr val="06A77A"/>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phs'!$C$54:$D$54</c:f>
              <c:strCache>
                <c:ptCount val="2"/>
                <c:pt idx="0">
                  <c:v>2017-18</c:v>
                </c:pt>
                <c:pt idx="1">
                  <c:v>2018-19</c:v>
                </c:pt>
              </c:strCache>
            </c:strRef>
          </c:cat>
          <c:val>
            <c:numRef>
              <c:f>'Gra phs'!$C$55:$D$55</c:f>
              <c:numCache>
                <c:formatCode>0.0%</c:formatCode>
                <c:ptCount val="2"/>
                <c:pt idx="0">
                  <c:v>0.55162339495704371</c:v>
                </c:pt>
                <c:pt idx="1">
                  <c:v>0.61758899108589516</c:v>
                </c:pt>
              </c:numCache>
            </c:numRef>
          </c:val>
          <c:extLst>
            <c:ext xmlns:c16="http://schemas.microsoft.com/office/drawing/2014/chart" uri="{C3380CC4-5D6E-409C-BE32-E72D297353CC}">
              <c16:uniqueId val="{00000001-2E5B-4164-AB10-4BAC34552076}"/>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'Gra phs'!$D$7</c:f>
          <c:strCache>
            <c:ptCount val="1"/>
            <c:pt idx="0">
              <c:v>2018-19</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rgbClr val="484043"/>
              </a:solidFill>
              <a:latin typeface="+mn-lt"/>
              <a:ea typeface="+mn-ea"/>
              <a:cs typeface="+mn-cs"/>
            </a:defRPr>
          </a:pPr>
          <a:endParaRPr lang="en-US"/>
        </a:p>
      </c:txPr>
    </c:title>
    <c:autoTitleDeleted val="0"/>
    <c:plotArea>
      <c:layout/>
      <c:barChart>
        <c:barDir val="col"/>
        <c:grouping val="stacked"/>
        <c:varyColors val="0"/>
        <c:ser>
          <c:idx val="2"/>
          <c:order val="0"/>
          <c:tx>
            <c:strRef>
              <c:f>'Gra phs'!$AC$14</c:f>
              <c:strCache>
                <c:ptCount val="1"/>
                <c:pt idx="0">
                  <c:v>Less active (less than an average of 30 minutes a day)</c:v>
                </c:pt>
              </c:strCache>
            </c:strRef>
          </c:tx>
          <c:spPr>
            <a:solidFill>
              <a:srgbClr val="BD162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phs'!$AD$11:$AI$11</c:f>
              <c:strCache>
                <c:ptCount val="6"/>
                <c:pt idx="0">
                  <c:v>England</c:v>
                </c:pt>
                <c:pt idx="1">
                  <c:v>Lincolnshire</c:v>
                </c:pt>
                <c:pt idx="2">
                  <c:v>Norfolk</c:v>
                </c:pt>
                <c:pt idx="3">
                  <c:v>Somerset</c:v>
                </c:pt>
                <c:pt idx="4">
                  <c:v>Derbyshire</c:v>
                </c:pt>
                <c:pt idx="5">
                  <c:v>Nottinghamshire</c:v>
                </c:pt>
              </c:strCache>
            </c:strRef>
          </c:cat>
          <c:val>
            <c:numRef>
              <c:f>'Gra phs'!$AD$14:$AI$14</c:f>
              <c:numCache>
                <c:formatCode>0%</c:formatCode>
                <c:ptCount val="6"/>
                <c:pt idx="0">
                  <c:v>0.28983859273937052</c:v>
                </c:pt>
                <c:pt idx="1">
                  <c:v>0.23148795161027858</c:v>
                </c:pt>
                <c:pt idx="2">
                  <c:v>0.29976783444669519</c:v>
                </c:pt>
                <c:pt idx="3">
                  <c:v>0.25850699491809193</c:v>
                </c:pt>
                <c:pt idx="4">
                  <c:v>0.3353429230527471</c:v>
                </c:pt>
                <c:pt idx="5">
                  <c:v>0.28162504063397614</c:v>
                </c:pt>
              </c:numCache>
            </c:numRef>
          </c:val>
          <c:extLst>
            <c:ext xmlns:c16="http://schemas.microsoft.com/office/drawing/2014/chart" uri="{C3380CC4-5D6E-409C-BE32-E72D297353CC}">
              <c16:uniqueId val="{00000000-2759-4E52-A9EB-4AD13D77F218}"/>
            </c:ext>
          </c:extLst>
        </c:ser>
        <c:ser>
          <c:idx val="1"/>
          <c:order val="1"/>
          <c:tx>
            <c:strRef>
              <c:f>'Gra phs'!$AC$13</c:f>
              <c:strCache>
                <c:ptCount val="1"/>
                <c:pt idx="0">
                  <c:v>Fairly active (an average of 30-59 minutes a day)</c:v>
                </c:pt>
              </c:strCache>
            </c:strRef>
          </c:tx>
          <c:spPr>
            <a:solidFill>
              <a:srgbClr val="F7C62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phs'!$AD$11:$AI$11</c:f>
              <c:strCache>
                <c:ptCount val="6"/>
                <c:pt idx="0">
                  <c:v>England</c:v>
                </c:pt>
                <c:pt idx="1">
                  <c:v>Lincolnshire</c:v>
                </c:pt>
                <c:pt idx="2">
                  <c:v>Norfolk</c:v>
                </c:pt>
                <c:pt idx="3">
                  <c:v>Somerset</c:v>
                </c:pt>
                <c:pt idx="4">
                  <c:v>Derbyshire</c:v>
                </c:pt>
                <c:pt idx="5">
                  <c:v>Nottinghamshire</c:v>
                </c:pt>
              </c:strCache>
            </c:strRef>
          </c:cat>
          <c:val>
            <c:numRef>
              <c:f>'Gra phs'!$AD$13:$AI$13</c:f>
              <c:numCache>
                <c:formatCode>0%</c:formatCode>
                <c:ptCount val="6"/>
                <c:pt idx="0">
                  <c:v>0.24203421141216291</c:v>
                </c:pt>
                <c:pt idx="1">
                  <c:v>0.26237662900232106</c:v>
                </c:pt>
                <c:pt idx="2">
                  <c:v>0.21150236180164045</c:v>
                </c:pt>
                <c:pt idx="3">
                  <c:v>0.24307511535771248</c:v>
                </c:pt>
                <c:pt idx="4">
                  <c:v>0.23100512111327468</c:v>
                </c:pt>
                <c:pt idx="5">
                  <c:v>0.22665071427482364</c:v>
                </c:pt>
              </c:numCache>
            </c:numRef>
          </c:val>
          <c:extLst>
            <c:ext xmlns:c16="http://schemas.microsoft.com/office/drawing/2014/chart" uri="{C3380CC4-5D6E-409C-BE32-E72D297353CC}">
              <c16:uniqueId val="{00000001-2759-4E52-A9EB-4AD13D77F218}"/>
            </c:ext>
          </c:extLst>
        </c:ser>
        <c:ser>
          <c:idx val="0"/>
          <c:order val="2"/>
          <c:tx>
            <c:strRef>
              <c:f>'Gra phs'!$AC$12</c:f>
              <c:strCache>
                <c:ptCount val="1"/>
                <c:pt idx="0">
                  <c:v>Active (an average of 60+ minutes a day) </c:v>
                </c:pt>
              </c:strCache>
            </c:strRef>
          </c:tx>
          <c:spPr>
            <a:solidFill>
              <a:srgbClr val="4BA57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 phs'!$AD$11:$AI$11</c:f>
              <c:strCache>
                <c:ptCount val="6"/>
                <c:pt idx="0">
                  <c:v>England</c:v>
                </c:pt>
                <c:pt idx="1">
                  <c:v>Lincolnshire</c:v>
                </c:pt>
                <c:pt idx="2">
                  <c:v>Norfolk</c:v>
                </c:pt>
                <c:pt idx="3">
                  <c:v>Somerset</c:v>
                </c:pt>
                <c:pt idx="4">
                  <c:v>Derbyshire</c:v>
                </c:pt>
                <c:pt idx="5">
                  <c:v>Nottinghamshire</c:v>
                </c:pt>
              </c:strCache>
            </c:strRef>
          </c:cat>
          <c:val>
            <c:numRef>
              <c:f>'Gra phs'!$AD$12:$AI$12</c:f>
              <c:numCache>
                <c:formatCode>0%</c:formatCode>
                <c:ptCount val="6"/>
                <c:pt idx="0">
                  <c:v>0.4681271958484669</c:v>
                </c:pt>
                <c:pt idx="1">
                  <c:v>0.50613541938740025</c:v>
                </c:pt>
                <c:pt idx="2">
                  <c:v>0.48872980375166442</c:v>
                </c:pt>
                <c:pt idx="3">
                  <c:v>0.49841788972419571</c:v>
                </c:pt>
                <c:pt idx="4">
                  <c:v>0.43365195583397842</c:v>
                </c:pt>
                <c:pt idx="5">
                  <c:v>0.49172424509120027</c:v>
                </c:pt>
              </c:numCache>
            </c:numRef>
          </c:val>
          <c:extLst>
            <c:ext xmlns:c16="http://schemas.microsoft.com/office/drawing/2014/chart" uri="{C3380CC4-5D6E-409C-BE32-E72D297353CC}">
              <c16:uniqueId val="{00000002-2759-4E52-A9EB-4AD13D77F218}"/>
            </c:ext>
          </c:extLst>
        </c:ser>
        <c:dLbls>
          <c:showLegendKey val="0"/>
          <c:showVal val="0"/>
          <c:showCatName val="0"/>
          <c:showSerName val="0"/>
          <c:showPercent val="0"/>
          <c:showBubbleSize val="0"/>
        </c:dLbls>
        <c:gapWidth val="60"/>
        <c:overlap val="100"/>
        <c:axId val="589274384"/>
        <c:axId val="589273400"/>
      </c:barChart>
      <c:catAx>
        <c:axId val="5892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84043"/>
                </a:solidFill>
                <a:latin typeface="+mn-lt"/>
                <a:ea typeface="+mn-ea"/>
                <a:cs typeface="+mn-cs"/>
              </a:defRPr>
            </a:pPr>
            <a:endParaRPr lang="en-US"/>
          </a:p>
        </c:txPr>
        <c:crossAx val="589273400"/>
        <c:crosses val="autoZero"/>
        <c:auto val="1"/>
        <c:lblAlgn val="ctr"/>
        <c:lblOffset val="100"/>
        <c:noMultiLvlLbl val="0"/>
      </c:catAx>
      <c:valAx>
        <c:axId val="589273400"/>
        <c:scaling>
          <c:orientation val="minMax"/>
          <c:max val="1"/>
        </c:scaling>
        <c:delete val="1"/>
        <c:axPos val="l"/>
        <c:numFmt formatCode="0%" sourceLinked="0"/>
        <c:majorTickMark val="none"/>
        <c:minorTickMark val="none"/>
        <c:tickLblPos val="nextTo"/>
        <c:crossAx val="5892743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484043"/>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484043"/>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484043"/>
                </a:solidFill>
                <a:latin typeface="+mn-lt"/>
                <a:ea typeface="+mn-ea"/>
                <a:cs typeface="+mn-cs"/>
              </a:defRPr>
            </a:pPr>
            <a:endParaRPr lang="en-US"/>
          </a:p>
        </c:txPr>
      </c:legendEntry>
      <c:layout>
        <c:manualLayout>
          <c:xMode val="edge"/>
          <c:yMode val="edge"/>
          <c:x val="2.8533241266406443E-2"/>
          <c:y val="0.84602849595692775"/>
          <c:w val="0.95680564957975422"/>
          <c:h val="0.13344552585192407"/>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48404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484043"/>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0.2916</cdr:x>
      <cdr:y>0.06025</cdr:y>
    </cdr:from>
    <cdr:to>
      <cdr:x>0.71664</cdr:x>
      <cdr:y>0.14157</cdr:y>
    </cdr:to>
    <cdr:sp macro="" textlink="">
      <cdr:nvSpPr>
        <cdr:cNvPr id="2" name="TextBox 1">
          <a:extLst xmlns:a="http://schemas.openxmlformats.org/drawingml/2006/main">
            <a:ext uri="{FF2B5EF4-FFF2-40B4-BE49-F238E27FC236}">
              <a16:creationId xmlns:a16="http://schemas.microsoft.com/office/drawing/2014/main" id="{B44191B7-2911-418C-80C6-FDE357179428}"/>
            </a:ext>
          </a:extLst>
        </cdr:cNvPr>
        <cdr:cNvSpPr txBox="1"/>
      </cdr:nvSpPr>
      <cdr:spPr>
        <a:xfrm xmlns:a="http://schemas.openxmlformats.org/drawingml/2006/main">
          <a:off x="1679613" y="281966"/>
          <a:ext cx="2448232" cy="380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dirty="0">
              <a:solidFill>
                <a:srgbClr val="484043"/>
              </a:solidFill>
            </a:rPr>
            <a:t>Active at school</a:t>
          </a:r>
        </a:p>
      </cdr:txBody>
    </cdr:sp>
  </cdr:relSizeAnchor>
</c:userShapes>
</file>

<file path=ppt/drawings/drawing2.xml><?xml version="1.0" encoding="utf-8"?>
<c:userShapes xmlns:c="http://schemas.openxmlformats.org/drawingml/2006/chart">
  <cdr:relSizeAnchor xmlns:cdr="http://schemas.openxmlformats.org/drawingml/2006/chartDrawing">
    <cdr:from>
      <cdr:x>0.30771</cdr:x>
      <cdr:y>0.04623</cdr:y>
    </cdr:from>
    <cdr:to>
      <cdr:x>0.73275</cdr:x>
      <cdr:y>0.12755</cdr:y>
    </cdr:to>
    <cdr:sp macro="" textlink="">
      <cdr:nvSpPr>
        <cdr:cNvPr id="2" name="TextBox 1">
          <a:extLst xmlns:a="http://schemas.openxmlformats.org/drawingml/2006/main">
            <a:ext uri="{FF2B5EF4-FFF2-40B4-BE49-F238E27FC236}">
              <a16:creationId xmlns:a16="http://schemas.microsoft.com/office/drawing/2014/main" id="{577352DF-944D-43AF-86B3-2569D9EF76C1}"/>
            </a:ext>
          </a:extLst>
        </cdr:cNvPr>
        <cdr:cNvSpPr txBox="1"/>
      </cdr:nvSpPr>
      <cdr:spPr>
        <a:xfrm xmlns:a="http://schemas.openxmlformats.org/drawingml/2006/main">
          <a:off x="1772393" y="216348"/>
          <a:ext cx="2448232" cy="3805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800" dirty="0">
              <a:solidFill>
                <a:srgbClr val="484043"/>
              </a:solidFill>
            </a:rPr>
            <a:t>Active outside school</a:t>
          </a:r>
        </a:p>
      </cdr:txBody>
    </cdr:sp>
  </cdr:relSizeAnchor>
</c:userShapes>
</file>

<file path=ppt/drawings/drawing3.xml><?xml version="1.0" encoding="utf-8"?>
<c:userShapes xmlns:c="http://schemas.openxmlformats.org/drawingml/2006/chart">
  <cdr:relSizeAnchor xmlns:cdr="http://schemas.openxmlformats.org/drawingml/2006/chartDrawing">
    <cdr:from>
      <cdr:x>0.39374</cdr:x>
      <cdr:y>0</cdr:y>
    </cdr:from>
    <cdr:to>
      <cdr:x>0.60626</cdr:x>
      <cdr:y>0.08132</cdr:y>
    </cdr:to>
    <cdr:sp macro="" textlink="">
      <cdr:nvSpPr>
        <cdr:cNvPr id="2" name="TextBox 1">
          <a:extLst xmlns:a="http://schemas.openxmlformats.org/drawingml/2006/main">
            <a:ext uri="{FF2B5EF4-FFF2-40B4-BE49-F238E27FC236}">
              <a16:creationId xmlns:a16="http://schemas.microsoft.com/office/drawing/2014/main" id="{603B0CA5-D221-40F0-9DAD-97F6C62792A0}"/>
            </a:ext>
          </a:extLst>
        </cdr:cNvPr>
        <cdr:cNvSpPr txBox="1"/>
      </cdr:nvSpPr>
      <cdr:spPr>
        <a:xfrm xmlns:a="http://schemas.openxmlformats.org/drawingml/2006/main">
          <a:off x="4535884" y="0"/>
          <a:ext cx="2448232" cy="3805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800" dirty="0">
              <a:solidFill>
                <a:srgbClr val="484043"/>
              </a:solidFill>
            </a:rPr>
            <a:t>All settings</a:t>
          </a:r>
        </a:p>
      </cdr:txBody>
    </cdr:sp>
  </cdr:relSizeAnchor>
</c:userShapes>
</file>

<file path=ppt/drawings/drawing4.xml><?xml version="1.0" encoding="utf-8"?>
<c:userShapes xmlns:c="http://schemas.openxmlformats.org/drawingml/2006/chart">
  <cdr:relSizeAnchor xmlns:cdr="http://schemas.openxmlformats.org/drawingml/2006/chartDrawing">
    <cdr:from>
      <cdr:x>0.29671</cdr:x>
      <cdr:y>0.0711</cdr:y>
    </cdr:from>
    <cdr:to>
      <cdr:x>0.7165</cdr:x>
      <cdr:y>0.15243</cdr:y>
    </cdr:to>
    <cdr:sp macro="" textlink="">
      <cdr:nvSpPr>
        <cdr:cNvPr id="2" name="TextBox 1">
          <a:extLst xmlns:a="http://schemas.openxmlformats.org/drawingml/2006/main">
            <a:ext uri="{FF2B5EF4-FFF2-40B4-BE49-F238E27FC236}">
              <a16:creationId xmlns:a16="http://schemas.microsoft.com/office/drawing/2014/main" id="{94977983-5F9D-4907-985B-597586451443}"/>
            </a:ext>
          </a:extLst>
        </cdr:cNvPr>
        <cdr:cNvSpPr txBox="1"/>
      </cdr:nvSpPr>
      <cdr:spPr>
        <a:xfrm xmlns:a="http://schemas.openxmlformats.org/drawingml/2006/main">
          <a:off x="1730413" y="332766"/>
          <a:ext cx="2448232" cy="3805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800" dirty="0">
              <a:solidFill>
                <a:srgbClr val="484043"/>
              </a:solidFill>
            </a:rPr>
            <a:t>Active at school</a:t>
          </a:r>
        </a:p>
      </cdr:txBody>
    </cdr:sp>
  </cdr:relSizeAnchor>
</c:userShapes>
</file>

<file path=ppt/drawings/drawing5.xml><?xml version="1.0" encoding="utf-8"?>
<c:userShapes xmlns:c="http://schemas.openxmlformats.org/drawingml/2006/chart">
  <cdr:relSizeAnchor xmlns:cdr="http://schemas.openxmlformats.org/drawingml/2006/chartDrawing">
    <cdr:from>
      <cdr:x>0.31262</cdr:x>
      <cdr:y>0.05708</cdr:y>
    </cdr:from>
    <cdr:to>
      <cdr:x>0.73241</cdr:x>
      <cdr:y>0.1384</cdr:y>
    </cdr:to>
    <cdr:sp macro="" textlink="">
      <cdr:nvSpPr>
        <cdr:cNvPr id="2" name="TextBox 1">
          <a:extLst xmlns:a="http://schemas.openxmlformats.org/drawingml/2006/main">
            <a:ext uri="{FF2B5EF4-FFF2-40B4-BE49-F238E27FC236}">
              <a16:creationId xmlns:a16="http://schemas.microsoft.com/office/drawing/2014/main" id="{07D49DD8-EC7C-48F5-B90B-F888BBBF6C0B}"/>
            </a:ext>
          </a:extLst>
        </cdr:cNvPr>
        <cdr:cNvSpPr txBox="1"/>
      </cdr:nvSpPr>
      <cdr:spPr>
        <a:xfrm xmlns:a="http://schemas.openxmlformats.org/drawingml/2006/main">
          <a:off x="1823193" y="267148"/>
          <a:ext cx="2448232" cy="3805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800" dirty="0">
              <a:solidFill>
                <a:srgbClr val="484043"/>
              </a:solidFill>
            </a:rPr>
            <a:t>Active outside school</a:t>
          </a:r>
        </a:p>
      </cdr:txBody>
    </cdr:sp>
  </cdr:relSizeAnchor>
</c:userShapes>
</file>

<file path=ppt/drawings/drawing6.xml><?xml version="1.0" encoding="utf-8"?>
<c:userShapes xmlns:c="http://schemas.openxmlformats.org/drawingml/2006/chart">
  <cdr:relSizeAnchor xmlns:cdr="http://schemas.openxmlformats.org/drawingml/2006/chartDrawing">
    <cdr:from>
      <cdr:x>0.3054</cdr:x>
      <cdr:y>0.08096</cdr:y>
    </cdr:from>
    <cdr:to>
      <cdr:x>0.72515</cdr:x>
      <cdr:y>0.16129</cdr:y>
    </cdr:to>
    <cdr:sp macro="" textlink="">
      <cdr:nvSpPr>
        <cdr:cNvPr id="2" name="TextBox 1">
          <a:extLst xmlns:a="http://schemas.openxmlformats.org/drawingml/2006/main">
            <a:ext uri="{FF2B5EF4-FFF2-40B4-BE49-F238E27FC236}">
              <a16:creationId xmlns:a16="http://schemas.microsoft.com/office/drawing/2014/main" id="{BFAC243E-C324-437D-84D4-DA3C21889CA8}"/>
            </a:ext>
          </a:extLst>
        </cdr:cNvPr>
        <cdr:cNvSpPr txBox="1"/>
      </cdr:nvSpPr>
      <cdr:spPr>
        <a:xfrm xmlns:a="http://schemas.openxmlformats.org/drawingml/2006/main">
          <a:off x="1781213" y="383566"/>
          <a:ext cx="2448232" cy="3805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800" dirty="0">
              <a:solidFill>
                <a:srgbClr val="484043"/>
              </a:solidFill>
            </a:rPr>
            <a:t>Girls active at school</a:t>
          </a:r>
        </a:p>
      </cdr:txBody>
    </cdr:sp>
  </cdr:relSizeAnchor>
</c:userShapes>
</file>

<file path=ppt/drawings/drawing7.xml><?xml version="1.0" encoding="utf-8"?>
<c:userShapes xmlns:c="http://schemas.openxmlformats.org/drawingml/2006/chart">
  <cdr:relSizeAnchor xmlns:cdr="http://schemas.openxmlformats.org/drawingml/2006/chartDrawing">
    <cdr:from>
      <cdr:x>0.28933</cdr:x>
      <cdr:y>0.07154</cdr:y>
    </cdr:from>
    <cdr:to>
      <cdr:x>0.74714</cdr:x>
      <cdr:y>0.15187</cdr:y>
    </cdr:to>
    <cdr:sp macro="" textlink="">
      <cdr:nvSpPr>
        <cdr:cNvPr id="2" name="TextBox 1">
          <a:extLst xmlns:a="http://schemas.openxmlformats.org/drawingml/2006/main">
            <a:ext uri="{FF2B5EF4-FFF2-40B4-BE49-F238E27FC236}">
              <a16:creationId xmlns:a16="http://schemas.microsoft.com/office/drawing/2014/main" id="{54570626-DE6B-4CCB-A48B-912845A3D1E3}"/>
            </a:ext>
          </a:extLst>
        </cdr:cNvPr>
        <cdr:cNvSpPr txBox="1"/>
      </cdr:nvSpPr>
      <cdr:spPr>
        <a:xfrm xmlns:a="http://schemas.openxmlformats.org/drawingml/2006/main">
          <a:off x="1649806" y="338931"/>
          <a:ext cx="2610458" cy="3805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800" dirty="0">
              <a:solidFill>
                <a:srgbClr val="484043"/>
              </a:solidFill>
            </a:rPr>
            <a:t>Girls active outside school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24134-AAA0-40B5-8601-A590D5B1FB78}" type="datetimeFigureOut">
              <a:rPr lang="en-GB" smtClean="0"/>
              <a:t>09/03/2021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ABF61-C100-4B80-B600-400B65B2E28A}" type="slidenum">
              <a:rPr lang="en-GB" smtClean="0"/>
              <a:t>‹#›</a:t>
            </a:fld>
            <a:endParaRPr lang="en-GB"/>
          </a:p>
        </p:txBody>
      </p:sp>
    </p:spTree>
    <p:extLst>
      <p:ext uri="{BB962C8B-B14F-4D97-AF65-F5344CB8AC3E}">
        <p14:creationId xmlns:p14="http://schemas.microsoft.com/office/powerpoint/2010/main" val="329986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a:t>
            </a:fld>
            <a:endParaRPr lang="en-GB"/>
          </a:p>
        </p:txBody>
      </p:sp>
    </p:spTree>
    <p:extLst>
      <p:ext uri="{BB962C8B-B14F-4D97-AF65-F5344CB8AC3E}">
        <p14:creationId xmlns:p14="http://schemas.microsoft.com/office/powerpoint/2010/main" val="3171516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16</a:t>
            </a:fld>
            <a:endParaRPr lang="en-GB"/>
          </a:p>
        </p:txBody>
      </p:sp>
    </p:spTree>
    <p:extLst>
      <p:ext uri="{BB962C8B-B14F-4D97-AF65-F5344CB8AC3E}">
        <p14:creationId xmlns:p14="http://schemas.microsoft.com/office/powerpoint/2010/main" val="88343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questions asked about disability varied by age. Year 3-6 pupils were asked a simpler question about whether they need extra help with a list of tasks which included: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your hands for writing or to pick things up</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Seeing and using your eyes (includes colour blindness)</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Hearing and using your ears</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Speaking</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Breathing</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Reading or writing</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numbers</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you feel</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you behave (includes Autism or anger problems)</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Concentrating and paying attention</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Parents of year 1-2 and pupils in year 7-11 were asked ‘Do you have a disability, or a special educational need (e.g. dyslexia) which means you need extra help to do things’. If the answer was ‘yes’ they were asked ‘Does this disability or special educational need affect you in any of the following areas?’ A similar list was provided but with more categories and detail than for year 3-6 pupils.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Those who reported they needed help with anything (year 3-6) or said yes to the initial question (year 7- 11) were defined as having a disability.</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have referred to this as ‘identifying as needing extra support’.  It is possible that some children may have identified a disability due to a lack of comprehension of the question.</a:t>
            </a:r>
          </a:p>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17</a:t>
            </a:fld>
            <a:endParaRPr lang="en-GB"/>
          </a:p>
        </p:txBody>
      </p:sp>
    </p:spTree>
    <p:extLst>
      <p:ext uri="{BB962C8B-B14F-4D97-AF65-F5344CB8AC3E}">
        <p14:creationId xmlns:p14="http://schemas.microsoft.com/office/powerpoint/2010/main" val="202601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18</a:t>
            </a:fld>
            <a:endParaRPr lang="en-GB"/>
          </a:p>
        </p:txBody>
      </p:sp>
    </p:spTree>
    <p:extLst>
      <p:ext uri="{BB962C8B-B14F-4D97-AF65-F5344CB8AC3E}">
        <p14:creationId xmlns:p14="http://schemas.microsoft.com/office/powerpoint/2010/main" val="282943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20</a:t>
            </a:fld>
            <a:endParaRPr lang="en-GB"/>
          </a:p>
        </p:txBody>
      </p:sp>
    </p:spTree>
    <p:extLst>
      <p:ext uri="{BB962C8B-B14F-4D97-AF65-F5344CB8AC3E}">
        <p14:creationId xmlns:p14="http://schemas.microsoft.com/office/powerpoint/2010/main" val="183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21</a:t>
            </a:fld>
            <a:endParaRPr lang="en-GB"/>
          </a:p>
        </p:txBody>
      </p:sp>
    </p:spTree>
    <p:extLst>
      <p:ext uri="{BB962C8B-B14F-4D97-AF65-F5344CB8AC3E}">
        <p14:creationId xmlns:p14="http://schemas.microsoft.com/office/powerpoint/2010/main" val="1297267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22</a:t>
            </a:fld>
            <a:endParaRPr lang="en-GB"/>
          </a:p>
        </p:txBody>
      </p:sp>
    </p:spTree>
    <p:extLst>
      <p:ext uri="{BB962C8B-B14F-4D97-AF65-F5344CB8AC3E}">
        <p14:creationId xmlns:p14="http://schemas.microsoft.com/office/powerpoint/2010/main" val="246544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24</a:t>
            </a:fld>
            <a:endParaRPr lang="en-GB"/>
          </a:p>
        </p:txBody>
      </p:sp>
    </p:spTree>
    <p:extLst>
      <p:ext uri="{BB962C8B-B14F-4D97-AF65-F5344CB8AC3E}">
        <p14:creationId xmlns:p14="http://schemas.microsoft.com/office/powerpoint/2010/main" val="2283091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29</a:t>
            </a:fld>
            <a:endParaRPr lang="en-GB"/>
          </a:p>
        </p:txBody>
      </p:sp>
    </p:spTree>
    <p:extLst>
      <p:ext uri="{BB962C8B-B14F-4D97-AF65-F5344CB8AC3E}">
        <p14:creationId xmlns:p14="http://schemas.microsoft.com/office/powerpoint/2010/main" val="112265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CABF61-C100-4B80-B600-400B65B2E28A}" type="slidenum">
              <a:rPr lang="en-GB" smtClean="0"/>
              <a:t>31</a:t>
            </a:fld>
            <a:endParaRPr lang="en-GB"/>
          </a:p>
        </p:txBody>
      </p:sp>
    </p:spTree>
    <p:extLst>
      <p:ext uri="{BB962C8B-B14F-4D97-AF65-F5344CB8AC3E}">
        <p14:creationId xmlns:p14="http://schemas.microsoft.com/office/powerpoint/2010/main" val="1475617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32</a:t>
            </a:fld>
            <a:endParaRPr lang="en-GB"/>
          </a:p>
        </p:txBody>
      </p:sp>
    </p:spTree>
    <p:extLst>
      <p:ext uri="{BB962C8B-B14F-4D97-AF65-F5344CB8AC3E}">
        <p14:creationId xmlns:p14="http://schemas.microsoft.com/office/powerpoint/2010/main" val="7186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3</a:t>
            </a:fld>
            <a:endParaRPr lang="en-GB"/>
          </a:p>
        </p:txBody>
      </p:sp>
    </p:spTree>
    <p:extLst>
      <p:ext uri="{BB962C8B-B14F-4D97-AF65-F5344CB8AC3E}">
        <p14:creationId xmlns:p14="http://schemas.microsoft.com/office/powerpoint/2010/main" val="1734294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CABF61-C100-4B80-B600-400B65B2E28A}" type="slidenum">
              <a:rPr lang="en-GB" smtClean="0"/>
              <a:t>33</a:t>
            </a:fld>
            <a:endParaRPr lang="en-GB"/>
          </a:p>
        </p:txBody>
      </p:sp>
    </p:spTree>
    <p:extLst>
      <p:ext uri="{BB962C8B-B14F-4D97-AF65-F5344CB8AC3E}">
        <p14:creationId xmlns:p14="http://schemas.microsoft.com/office/powerpoint/2010/main" val="965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34</a:t>
            </a:fld>
            <a:endParaRPr lang="en-GB"/>
          </a:p>
        </p:txBody>
      </p:sp>
    </p:spTree>
    <p:extLst>
      <p:ext uri="{BB962C8B-B14F-4D97-AF65-F5344CB8AC3E}">
        <p14:creationId xmlns:p14="http://schemas.microsoft.com/office/powerpoint/2010/main" val="462813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is presented on whether or not the pupil has done each activity for any duration with at least moderate intensity in the last week for groups of activities and specific activities. </a:t>
            </a:r>
          </a:p>
          <a:p>
            <a:r>
              <a:rPr lang="en-GB" dirty="0"/>
              <a:t>Activity groups include sporting activities (including team sports; running, athletics or multi-sports; gymnastics, trampolining or cheerleading; swimming, diving and water polo; racket sports; combat sports, martial arts or target sports; adventure or outdoor sports; ice skating; water sports; horse riding; golf; karting and motorsports; and other sport or fitness activities), active play and informal activities (including kicking a ball about, playing it or climbing in the playground), walking (including walking for travel or leisure), dance, cycling (including cycling for travel, fun or fitness), scooting, fitness activities (including going to the gym or fitness class) and active travel (including walking or cycling for travel).</a:t>
            </a:r>
          </a:p>
        </p:txBody>
      </p:sp>
      <p:sp>
        <p:nvSpPr>
          <p:cNvPr id="4" name="Slide Number Placeholder 3"/>
          <p:cNvSpPr>
            <a:spLocks noGrp="1"/>
          </p:cNvSpPr>
          <p:nvPr>
            <p:ph type="sldNum" sz="quarter" idx="5"/>
          </p:nvPr>
        </p:nvSpPr>
        <p:spPr/>
        <p:txBody>
          <a:bodyPr/>
          <a:lstStyle/>
          <a:p>
            <a:fld id="{84CABF61-C100-4B80-B600-400B65B2E28A}" type="slidenum">
              <a:rPr lang="en-GB" smtClean="0"/>
              <a:t>39</a:t>
            </a:fld>
            <a:endParaRPr lang="en-GB"/>
          </a:p>
        </p:txBody>
      </p:sp>
    </p:spTree>
    <p:extLst>
      <p:ext uri="{BB962C8B-B14F-4D97-AF65-F5344CB8AC3E}">
        <p14:creationId xmlns:p14="http://schemas.microsoft.com/office/powerpoint/2010/main" val="1111975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41</a:t>
            </a:fld>
            <a:endParaRPr lang="en-GB"/>
          </a:p>
        </p:txBody>
      </p:sp>
    </p:spTree>
    <p:extLst>
      <p:ext uri="{BB962C8B-B14F-4D97-AF65-F5344CB8AC3E}">
        <p14:creationId xmlns:p14="http://schemas.microsoft.com/office/powerpoint/2010/main" val="2642092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84043"/>
                </a:solidFill>
              </a:rPr>
              <a:t>The international Physical Literacy Association’s definition of physical literacy has four elements:</a:t>
            </a:r>
          </a:p>
          <a:p>
            <a:r>
              <a:rPr lang="en-GB" sz="1200" dirty="0">
                <a:solidFill>
                  <a:srgbClr val="484043"/>
                </a:solidFill>
              </a:rPr>
              <a:t>motivation, confidence, competence and knowledge and understanding </a:t>
            </a:r>
          </a:p>
          <a:p>
            <a:r>
              <a:rPr lang="en-GB" sz="1200" dirty="0">
                <a:solidFill>
                  <a:srgbClr val="484043"/>
                </a:solidFill>
              </a:rPr>
              <a:t>The organisation says these </a:t>
            </a:r>
            <a:r>
              <a:rPr lang="en-GB" sz="1200">
                <a:solidFill>
                  <a:srgbClr val="484043"/>
                </a:solidFill>
              </a:rPr>
              <a:t>help as </a:t>
            </a:r>
            <a:r>
              <a:rPr lang="en-GB" sz="1200" dirty="0">
                <a:solidFill>
                  <a:srgbClr val="484043"/>
                </a:solidFill>
              </a:rPr>
              <a:t>individual “value and take responsibility for engagement in physical activities for life”</a:t>
            </a:r>
          </a:p>
          <a:p>
            <a:endParaRPr lang="en-GB" sz="1200" b="0" i="0" u="none" strike="noStrike" dirty="0">
              <a:solidFill>
                <a:srgbClr val="000000"/>
              </a:solidFill>
              <a:effectLst/>
              <a:latin typeface="Calibri" panose="020F0502020204030204" pitchFamily="34" charset="0"/>
            </a:endParaRPr>
          </a:p>
          <a:p>
            <a:r>
              <a:rPr lang="en-GB" sz="1200" b="0" i="0" u="none" strike="noStrike" dirty="0">
                <a:solidFill>
                  <a:srgbClr val="000000"/>
                </a:solidFill>
                <a:effectLst/>
                <a:latin typeface="Calibri" panose="020F0502020204030204" pitchFamily="34" charset="0"/>
              </a:rPr>
              <a:t>England proportions that strongly agree</a:t>
            </a:r>
          </a:p>
          <a:p>
            <a:r>
              <a:rPr lang="en-GB" sz="1200" b="0" i="0" u="none" strike="noStrike" dirty="0">
                <a:solidFill>
                  <a:srgbClr val="000000"/>
                </a:solidFill>
                <a:effectLst/>
                <a:latin typeface="Calibri" panose="020F0502020204030204" pitchFamily="34" charset="0"/>
              </a:rPr>
              <a:t>Enjoyment</a:t>
            </a:r>
            <a:r>
              <a:rPr lang="en-GB" sz="1000" dirty="0"/>
              <a:t> </a:t>
            </a:r>
            <a:r>
              <a:rPr lang="en-GB" sz="1200" b="0" i="0" u="none" strike="noStrike" dirty="0">
                <a:solidFill>
                  <a:srgbClr val="000000"/>
                </a:solidFill>
                <a:effectLst/>
                <a:latin typeface="Calibri" panose="020F0502020204030204" pitchFamily="34" charset="0"/>
              </a:rPr>
              <a:t>50.9%</a:t>
            </a:r>
            <a:endParaRPr lang="en-GB" sz="1000" dirty="0"/>
          </a:p>
          <a:p>
            <a:r>
              <a:rPr lang="en-GB" sz="1200" b="0" i="0" u="none" strike="noStrike" dirty="0">
                <a:solidFill>
                  <a:srgbClr val="000000"/>
                </a:solidFill>
                <a:effectLst/>
                <a:latin typeface="Calibri" panose="020F0502020204030204" pitchFamily="34" charset="0"/>
              </a:rPr>
              <a:t>Confidence</a:t>
            </a:r>
            <a:r>
              <a:rPr lang="en-GB" sz="1000" dirty="0"/>
              <a:t> </a:t>
            </a:r>
            <a:r>
              <a:rPr lang="en-GB" sz="1200" b="0" i="0" u="none" strike="noStrike" dirty="0">
                <a:solidFill>
                  <a:srgbClr val="000000"/>
                </a:solidFill>
                <a:effectLst/>
                <a:latin typeface="Calibri" panose="020F0502020204030204" pitchFamily="34" charset="0"/>
              </a:rPr>
              <a:t>39.3%</a:t>
            </a:r>
            <a:endParaRPr lang="en-GB" sz="1000" dirty="0"/>
          </a:p>
          <a:p>
            <a:r>
              <a:rPr lang="en-GB" sz="1200" b="0" i="0" u="none" strike="noStrike" dirty="0">
                <a:solidFill>
                  <a:srgbClr val="000000"/>
                </a:solidFill>
                <a:effectLst/>
                <a:latin typeface="Calibri" panose="020F0502020204030204" pitchFamily="34" charset="0"/>
              </a:rPr>
              <a:t>Competence</a:t>
            </a:r>
            <a:r>
              <a:rPr lang="en-GB" sz="1000" dirty="0"/>
              <a:t> </a:t>
            </a:r>
            <a:r>
              <a:rPr lang="en-GB" sz="1200" b="0" i="0" u="none" strike="noStrike" dirty="0">
                <a:solidFill>
                  <a:srgbClr val="000000"/>
                </a:solidFill>
                <a:effectLst/>
                <a:latin typeface="Calibri" panose="020F0502020204030204" pitchFamily="34" charset="0"/>
              </a:rPr>
              <a:t>23.0%</a:t>
            </a:r>
            <a:endParaRPr lang="en-GB" sz="1000" dirty="0"/>
          </a:p>
          <a:p>
            <a:r>
              <a:rPr lang="en-GB" sz="1200" b="0" i="0" u="none" strike="noStrike" dirty="0">
                <a:solidFill>
                  <a:srgbClr val="000000"/>
                </a:solidFill>
                <a:effectLst/>
                <a:latin typeface="Calibri" panose="020F0502020204030204" pitchFamily="34" charset="0"/>
              </a:rPr>
              <a:t>Understanding</a:t>
            </a:r>
            <a:r>
              <a:rPr lang="en-GB" sz="1000" dirty="0"/>
              <a:t> </a:t>
            </a:r>
            <a:r>
              <a:rPr lang="en-GB" sz="1200" b="0" i="0" u="none" strike="noStrike" dirty="0">
                <a:solidFill>
                  <a:srgbClr val="000000"/>
                </a:solidFill>
                <a:effectLst/>
                <a:latin typeface="Calibri" panose="020F0502020204030204" pitchFamily="34" charset="0"/>
              </a:rPr>
              <a:t>68.7%</a:t>
            </a:r>
            <a:endParaRPr lang="en-GB" sz="1000" dirty="0"/>
          </a:p>
          <a:p>
            <a:r>
              <a:rPr lang="en-GB" sz="1200" b="0" i="0" u="none" strike="noStrike" dirty="0">
                <a:solidFill>
                  <a:srgbClr val="000000"/>
                </a:solidFill>
                <a:effectLst/>
                <a:latin typeface="Calibri" panose="020F0502020204030204" pitchFamily="34" charset="0"/>
              </a:rPr>
              <a:t>Knowledge</a:t>
            </a:r>
            <a:r>
              <a:rPr lang="en-GB" sz="1000" dirty="0"/>
              <a:t> </a:t>
            </a:r>
            <a:r>
              <a:rPr lang="en-GB" sz="1200" b="0" i="0" u="none" strike="noStrike" dirty="0">
                <a:solidFill>
                  <a:srgbClr val="000000"/>
                </a:solidFill>
                <a:effectLst/>
                <a:latin typeface="Calibri" panose="020F0502020204030204" pitchFamily="34" charset="0"/>
              </a:rPr>
              <a:t>37.8%</a:t>
            </a:r>
            <a:endParaRPr lang="en-GB" dirty="0"/>
          </a:p>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42</a:t>
            </a:fld>
            <a:endParaRPr lang="en-GB"/>
          </a:p>
        </p:txBody>
      </p:sp>
    </p:spTree>
    <p:extLst>
      <p:ext uri="{BB962C8B-B14F-4D97-AF65-F5344CB8AC3E}">
        <p14:creationId xmlns:p14="http://schemas.microsoft.com/office/powerpoint/2010/main" val="81743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43</a:t>
            </a:fld>
            <a:endParaRPr lang="en-GB"/>
          </a:p>
        </p:txBody>
      </p:sp>
    </p:spTree>
    <p:extLst>
      <p:ext uri="{BB962C8B-B14F-4D97-AF65-F5344CB8AC3E}">
        <p14:creationId xmlns:p14="http://schemas.microsoft.com/office/powerpoint/2010/main" val="3127568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GB" sz="2000" dirty="0">
                <a:solidFill>
                  <a:srgbClr val="484043"/>
                </a:solidFill>
              </a:rPr>
              <a:t>Comparisons between this years data and previous years should be viewed with caution because of the differences outlined below</a:t>
            </a:r>
          </a:p>
          <a:p>
            <a:pPr marL="0" indent="0">
              <a:lnSpc>
                <a:spcPct val="100000"/>
              </a:lnSpc>
              <a:buNone/>
            </a:pPr>
            <a:endParaRPr lang="en-GB" sz="2000" dirty="0">
              <a:solidFill>
                <a:srgbClr val="484043"/>
              </a:solidFill>
            </a:endParaRPr>
          </a:p>
          <a:p>
            <a:pPr>
              <a:lnSpc>
                <a:spcPct val="100000"/>
              </a:lnSpc>
              <a:buFont typeface="Wingdings" panose="05000000000000000000" pitchFamily="2" charset="2"/>
              <a:buChar char="§"/>
            </a:pPr>
            <a:r>
              <a:rPr lang="en-GB" sz="2000" b="1" dirty="0">
                <a:solidFill>
                  <a:srgbClr val="01425F"/>
                </a:solidFill>
              </a:rPr>
              <a:t>Main report </a:t>
            </a:r>
            <a:r>
              <a:rPr lang="en-GB" sz="2000" b="1" dirty="0">
                <a:solidFill>
                  <a:srgbClr val="484043"/>
                </a:solidFill>
              </a:rPr>
              <a:t>2019-2020</a:t>
            </a:r>
            <a:r>
              <a:rPr lang="en-GB" sz="2000" b="1" dirty="0">
                <a:solidFill>
                  <a:srgbClr val="01425F"/>
                </a:solidFill>
              </a:rPr>
              <a:t> </a:t>
            </a:r>
            <a:r>
              <a:rPr lang="en-GB" sz="2000" b="1" dirty="0">
                <a:solidFill>
                  <a:srgbClr val="484043"/>
                </a:solidFill>
              </a:rPr>
              <a:t>(full year results) </a:t>
            </a:r>
            <a:r>
              <a:rPr lang="en-GB" sz="2000" dirty="0">
                <a:solidFill>
                  <a:srgbClr val="484043"/>
                </a:solidFill>
              </a:rPr>
              <a:t>– survey conducted as previous 2 years with following differences due to coronavirus restrictions:</a:t>
            </a:r>
          </a:p>
          <a:p>
            <a:pPr lvl="1">
              <a:lnSpc>
                <a:spcPct val="100000"/>
              </a:lnSpc>
              <a:buFont typeface="Wingdings" panose="05000000000000000000" pitchFamily="2" charset="2"/>
              <a:buChar char="§"/>
            </a:pPr>
            <a:r>
              <a:rPr lang="en-GB" sz="1700" b="1" dirty="0">
                <a:solidFill>
                  <a:srgbClr val="484043"/>
                </a:solidFill>
              </a:rPr>
              <a:t>No data collected for 6 weeks </a:t>
            </a:r>
            <a:r>
              <a:rPr lang="en-GB" sz="1700" dirty="0">
                <a:solidFill>
                  <a:srgbClr val="484043"/>
                </a:solidFill>
              </a:rPr>
              <a:t>which included period of strictest lockdown from late March 2020 until mid May 2020</a:t>
            </a:r>
          </a:p>
          <a:p>
            <a:pPr lvl="1">
              <a:lnSpc>
                <a:spcPct val="100000"/>
              </a:lnSpc>
              <a:buFont typeface="Wingdings" panose="05000000000000000000" pitchFamily="2" charset="2"/>
              <a:buChar char="§"/>
            </a:pPr>
            <a:r>
              <a:rPr lang="en-GB" sz="1700" dirty="0">
                <a:solidFill>
                  <a:srgbClr val="484043"/>
                </a:solidFill>
              </a:rPr>
              <a:t>Survey switched to home completions for summer term from mid May 2020 instead of at school completion</a:t>
            </a:r>
          </a:p>
          <a:p>
            <a:pPr lvl="1">
              <a:lnSpc>
                <a:spcPct val="100000"/>
              </a:lnSpc>
              <a:buFont typeface="Wingdings" panose="05000000000000000000" pitchFamily="2" charset="2"/>
              <a:buChar char="§"/>
            </a:pPr>
            <a:r>
              <a:rPr lang="en-GB" sz="1700" dirty="0">
                <a:solidFill>
                  <a:srgbClr val="484043"/>
                </a:solidFill>
              </a:rPr>
              <a:t>Geographical flags have been added to some partnership level data for the full year where there are school phases (age groups) or terms (across the school year) where data is missing</a:t>
            </a:r>
          </a:p>
          <a:p>
            <a:pPr lvl="1">
              <a:lnSpc>
                <a:spcPct val="100000"/>
              </a:lnSpc>
              <a:buFont typeface="Wingdings" panose="05000000000000000000" pitchFamily="2" charset="2"/>
              <a:buChar char="§"/>
            </a:pPr>
            <a:r>
              <a:rPr lang="en-GB" sz="1700" dirty="0">
                <a:solidFill>
                  <a:srgbClr val="484043"/>
                </a:solidFill>
              </a:rPr>
              <a:t>Local authority level data is not included in the data release due to smaller sample sizes</a:t>
            </a:r>
          </a:p>
          <a:p>
            <a:pPr lvl="0">
              <a:lnSpc>
                <a:spcPct val="100000"/>
              </a:lnSpc>
              <a:buFont typeface="Wingdings" panose="05000000000000000000" pitchFamily="2" charset="2"/>
              <a:buNone/>
            </a:pPr>
            <a:endParaRPr lang="en-GB" sz="1700" dirty="0">
              <a:solidFill>
                <a:srgbClr val="484043"/>
              </a:solidFill>
            </a:endParaRPr>
          </a:p>
        </p:txBody>
      </p:sp>
      <p:sp>
        <p:nvSpPr>
          <p:cNvPr id="4" name="Slide Number Placeholder 3"/>
          <p:cNvSpPr>
            <a:spLocks noGrp="1"/>
          </p:cNvSpPr>
          <p:nvPr>
            <p:ph type="sldNum" sz="quarter" idx="5"/>
          </p:nvPr>
        </p:nvSpPr>
        <p:spPr/>
        <p:txBody>
          <a:bodyPr/>
          <a:lstStyle/>
          <a:p>
            <a:fld id="{84CABF61-C100-4B80-B600-400B65B2E28A}" type="slidenum">
              <a:rPr lang="en-GB" smtClean="0"/>
              <a:t>44</a:t>
            </a:fld>
            <a:endParaRPr lang="en-GB"/>
          </a:p>
        </p:txBody>
      </p:sp>
    </p:spTree>
    <p:extLst>
      <p:ext uri="{BB962C8B-B14F-4D97-AF65-F5344CB8AC3E}">
        <p14:creationId xmlns:p14="http://schemas.microsoft.com/office/powerpoint/2010/main" val="652733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GB" sz="2000" dirty="0">
                <a:solidFill>
                  <a:srgbClr val="484043"/>
                </a:solidFill>
              </a:rPr>
              <a:t>Comparisons between this years data and previous years should be viewed with caution because of the differences outlined below</a:t>
            </a:r>
          </a:p>
          <a:p>
            <a:pPr marL="0" indent="0">
              <a:lnSpc>
                <a:spcPct val="100000"/>
              </a:lnSpc>
              <a:buNone/>
            </a:pPr>
            <a:endParaRPr lang="en-GB" sz="2000" dirty="0">
              <a:solidFill>
                <a:srgbClr val="484043"/>
              </a:solidFill>
            </a:endParaRPr>
          </a:p>
          <a:p>
            <a:pPr marL="0" indent="0">
              <a:lnSpc>
                <a:spcPct val="100000"/>
              </a:lnSpc>
              <a:buNone/>
            </a:pPr>
            <a:r>
              <a:rPr lang="en-GB" sz="2000" dirty="0">
                <a:solidFill>
                  <a:srgbClr val="484043"/>
                </a:solidFill>
              </a:rPr>
              <a:t>Sport England have published </a:t>
            </a:r>
            <a:r>
              <a:rPr lang="en-GB" sz="2000" b="1" dirty="0">
                <a:solidFill>
                  <a:srgbClr val="484043"/>
                </a:solidFill>
              </a:rPr>
              <a:t>2 national reports </a:t>
            </a:r>
            <a:r>
              <a:rPr lang="en-GB" sz="2000" dirty="0">
                <a:solidFill>
                  <a:srgbClr val="484043"/>
                </a:solidFill>
              </a:rPr>
              <a:t>which should be considered together:</a:t>
            </a:r>
          </a:p>
          <a:p>
            <a:pPr>
              <a:lnSpc>
                <a:spcPct val="100000"/>
              </a:lnSpc>
              <a:buFont typeface="Wingdings" panose="05000000000000000000" pitchFamily="2" charset="2"/>
              <a:buChar char="§"/>
            </a:pPr>
            <a:r>
              <a:rPr lang="en-GB" sz="2000" b="1" dirty="0">
                <a:solidFill>
                  <a:srgbClr val="01425F"/>
                </a:solidFill>
              </a:rPr>
              <a:t>Main report </a:t>
            </a:r>
            <a:r>
              <a:rPr lang="en-GB" sz="2000" b="1" dirty="0">
                <a:solidFill>
                  <a:srgbClr val="484043"/>
                </a:solidFill>
              </a:rPr>
              <a:t>2019-2020</a:t>
            </a:r>
            <a:r>
              <a:rPr lang="en-GB" sz="2000" b="1" dirty="0">
                <a:solidFill>
                  <a:srgbClr val="01425F"/>
                </a:solidFill>
              </a:rPr>
              <a:t> </a:t>
            </a:r>
            <a:r>
              <a:rPr lang="en-GB" sz="2000" b="1" dirty="0">
                <a:solidFill>
                  <a:srgbClr val="484043"/>
                </a:solidFill>
              </a:rPr>
              <a:t>(full year results) </a:t>
            </a:r>
            <a:r>
              <a:rPr lang="en-GB" sz="2000" dirty="0">
                <a:solidFill>
                  <a:srgbClr val="484043"/>
                </a:solidFill>
              </a:rPr>
              <a:t>– survey conducted as previous 2 years with following differences due to coronavirus restrictions:</a:t>
            </a:r>
          </a:p>
          <a:p>
            <a:pPr lvl="1">
              <a:lnSpc>
                <a:spcPct val="100000"/>
              </a:lnSpc>
              <a:buFont typeface="Wingdings" panose="05000000000000000000" pitchFamily="2" charset="2"/>
              <a:buChar char="§"/>
            </a:pPr>
            <a:r>
              <a:rPr lang="en-GB" sz="1700" b="1" dirty="0">
                <a:solidFill>
                  <a:srgbClr val="484043"/>
                </a:solidFill>
              </a:rPr>
              <a:t>No data collected for 6 weeks </a:t>
            </a:r>
            <a:r>
              <a:rPr lang="en-GB" sz="1700" dirty="0">
                <a:solidFill>
                  <a:srgbClr val="484043"/>
                </a:solidFill>
              </a:rPr>
              <a:t>which included period of strictest lockdown from late March 2020 until mid May 2020*</a:t>
            </a:r>
          </a:p>
          <a:p>
            <a:pPr lvl="1">
              <a:lnSpc>
                <a:spcPct val="100000"/>
              </a:lnSpc>
              <a:buFont typeface="Wingdings" panose="05000000000000000000" pitchFamily="2" charset="2"/>
              <a:buChar char="§"/>
            </a:pPr>
            <a:r>
              <a:rPr lang="en-GB" sz="1700" dirty="0">
                <a:solidFill>
                  <a:srgbClr val="484043"/>
                </a:solidFill>
              </a:rPr>
              <a:t>Survey switched to home completions for summer term from mid May 2020 instead of at school completion</a:t>
            </a:r>
          </a:p>
          <a:p>
            <a:pPr lvl="1">
              <a:lnSpc>
                <a:spcPct val="100000"/>
              </a:lnSpc>
              <a:buFont typeface="Wingdings" panose="05000000000000000000" pitchFamily="2" charset="2"/>
              <a:buChar char="§"/>
            </a:pPr>
            <a:r>
              <a:rPr lang="en-GB" sz="1700" dirty="0">
                <a:solidFill>
                  <a:srgbClr val="484043"/>
                </a:solidFill>
              </a:rPr>
              <a:t>Geographical flags have been added to some partnership level data for the full year where there are school phases (age groups) or terms (across the school year) where data is missing</a:t>
            </a:r>
          </a:p>
          <a:p>
            <a:pPr lvl="1">
              <a:lnSpc>
                <a:spcPct val="100000"/>
              </a:lnSpc>
              <a:buFont typeface="Wingdings" panose="05000000000000000000" pitchFamily="2" charset="2"/>
              <a:buChar char="§"/>
            </a:pPr>
            <a:r>
              <a:rPr lang="en-GB" sz="1700" dirty="0">
                <a:solidFill>
                  <a:srgbClr val="484043"/>
                </a:solidFill>
              </a:rPr>
              <a:t>Local authority level data is not included in the data release due to smaller sample sizes</a:t>
            </a:r>
          </a:p>
          <a:p>
            <a:pPr>
              <a:lnSpc>
                <a:spcPct val="100000"/>
              </a:lnSpc>
              <a:buFont typeface="Wingdings" panose="05000000000000000000" pitchFamily="2" charset="2"/>
              <a:buChar char="§"/>
            </a:pPr>
            <a:r>
              <a:rPr lang="en-GB" sz="2000" b="1" dirty="0">
                <a:solidFill>
                  <a:srgbClr val="54B0C2"/>
                </a:solidFill>
              </a:rPr>
              <a:t>Coronavirus report</a:t>
            </a:r>
            <a:r>
              <a:rPr lang="en-GB" sz="2000" b="1" dirty="0">
                <a:solidFill>
                  <a:srgbClr val="484043"/>
                </a:solidFill>
              </a:rPr>
              <a:t> summer term (2020) </a:t>
            </a:r>
            <a:r>
              <a:rPr lang="en-GB" sz="2000" dirty="0">
                <a:solidFill>
                  <a:srgbClr val="484043"/>
                </a:solidFill>
              </a:rPr>
              <a:t>– all data included in full year data but looked at separately as well to show impact of coronavirus</a:t>
            </a:r>
          </a:p>
          <a:p>
            <a:pPr lvl="1">
              <a:lnSpc>
                <a:spcPct val="100000"/>
              </a:lnSpc>
              <a:buFont typeface="Wingdings" panose="05000000000000000000" pitchFamily="2" charset="2"/>
              <a:buChar char="§"/>
            </a:pPr>
            <a:r>
              <a:rPr lang="en-GB" sz="1700" dirty="0">
                <a:solidFill>
                  <a:srgbClr val="484043"/>
                </a:solidFill>
              </a:rPr>
              <a:t>Data from summer term 2020 (mid May – late July) is compared to the summer term from 2019 (mid Apr – late July) to evaluate impact of coronavirus lockdown/restrictions</a:t>
            </a:r>
          </a:p>
          <a:p>
            <a:pPr lvl="1">
              <a:lnSpc>
                <a:spcPct val="100000"/>
              </a:lnSpc>
              <a:buFont typeface="Wingdings" panose="05000000000000000000" pitchFamily="2" charset="2"/>
              <a:buChar char="§"/>
            </a:pPr>
            <a:r>
              <a:rPr lang="en-GB" sz="1700" dirty="0">
                <a:solidFill>
                  <a:srgbClr val="484043"/>
                </a:solidFill>
              </a:rPr>
              <a:t>Only available at national level</a:t>
            </a:r>
          </a:p>
          <a:p>
            <a:pPr lvl="0">
              <a:lnSpc>
                <a:spcPct val="100000"/>
              </a:lnSpc>
              <a:buFont typeface="Wingdings" panose="05000000000000000000" pitchFamily="2" charset="2"/>
              <a:buNone/>
            </a:pPr>
            <a:endParaRPr lang="en-GB" sz="1700" dirty="0">
              <a:solidFill>
                <a:srgbClr val="484043"/>
              </a:solidFill>
            </a:endParaRPr>
          </a:p>
          <a:p>
            <a:pPr lvl="0">
              <a:lnSpc>
                <a:spcPct val="100000"/>
              </a:lnSpc>
              <a:buFont typeface="Wingdings" panose="05000000000000000000" pitchFamily="2" charset="2"/>
              <a:buNone/>
            </a:pPr>
            <a:r>
              <a:rPr lang="en-GB" sz="1700" dirty="0">
                <a:solidFill>
                  <a:srgbClr val="484043"/>
                </a:solidFill>
              </a:rPr>
              <a:t>*Some data was gathered for this period and is available via Sport England’s Covid-19 briefing: Exploring attitudes and behaviours in England during the Covid-19 pandemic.  This is based upon data collected via the </a:t>
            </a:r>
            <a:r>
              <a:rPr lang="en-GB" sz="1700" dirty="0" err="1">
                <a:solidFill>
                  <a:srgbClr val="484043"/>
                </a:solidFill>
              </a:rPr>
              <a:t>Savanta</a:t>
            </a:r>
            <a:r>
              <a:rPr lang="en-GB" sz="1700" dirty="0">
                <a:solidFill>
                  <a:srgbClr val="484043"/>
                </a:solidFill>
              </a:rPr>
              <a:t> </a:t>
            </a:r>
            <a:r>
              <a:rPr lang="en-GB" sz="1700" dirty="0" err="1">
                <a:solidFill>
                  <a:srgbClr val="484043"/>
                </a:solidFill>
              </a:rPr>
              <a:t>ComRes</a:t>
            </a:r>
            <a:r>
              <a:rPr lang="en-GB" sz="1700" dirty="0">
                <a:solidFill>
                  <a:srgbClr val="484043"/>
                </a:solidFill>
              </a:rPr>
              <a:t> Tracker Survey. Active Lives and the </a:t>
            </a:r>
            <a:r>
              <a:rPr lang="en-GB" sz="1700" dirty="0" err="1">
                <a:solidFill>
                  <a:srgbClr val="484043"/>
                </a:solidFill>
              </a:rPr>
              <a:t>Savanta</a:t>
            </a:r>
            <a:r>
              <a:rPr lang="en-GB" sz="1700" dirty="0">
                <a:solidFill>
                  <a:srgbClr val="484043"/>
                </a:solidFill>
              </a:rPr>
              <a:t> </a:t>
            </a:r>
            <a:r>
              <a:rPr lang="en-GB" sz="1700" dirty="0" err="1">
                <a:solidFill>
                  <a:srgbClr val="484043"/>
                </a:solidFill>
              </a:rPr>
              <a:t>ComRes</a:t>
            </a:r>
            <a:r>
              <a:rPr lang="en-GB" sz="1700" dirty="0">
                <a:solidFill>
                  <a:srgbClr val="484043"/>
                </a:solidFill>
              </a:rPr>
              <a:t> Tracker use different methods and tools for measuring physical activity, reflecting the different purpose and role of each. Data cannot be directly compared. </a:t>
            </a:r>
          </a:p>
          <a:p>
            <a:pPr lvl="0">
              <a:lnSpc>
                <a:spcPct val="100000"/>
              </a:lnSpc>
              <a:buFont typeface="Wingdings" panose="05000000000000000000" pitchFamily="2" charset="2"/>
              <a:buNone/>
            </a:pPr>
            <a:endParaRPr lang="en-GB" sz="1700" dirty="0">
              <a:solidFill>
                <a:srgbClr val="484043"/>
              </a:solidFill>
            </a:endParaRPr>
          </a:p>
        </p:txBody>
      </p:sp>
      <p:sp>
        <p:nvSpPr>
          <p:cNvPr id="4" name="Slide Number Placeholder 3"/>
          <p:cNvSpPr>
            <a:spLocks noGrp="1"/>
          </p:cNvSpPr>
          <p:nvPr>
            <p:ph type="sldNum" sz="quarter" idx="5"/>
          </p:nvPr>
        </p:nvSpPr>
        <p:spPr/>
        <p:txBody>
          <a:bodyPr/>
          <a:lstStyle/>
          <a:p>
            <a:fld id="{84CABF61-C100-4B80-B600-400B65B2E28A}" type="slidenum">
              <a:rPr lang="en-GB" smtClean="0"/>
              <a:t>45</a:t>
            </a:fld>
            <a:endParaRPr lang="en-GB"/>
          </a:p>
        </p:txBody>
      </p:sp>
    </p:spTree>
    <p:extLst>
      <p:ext uri="{BB962C8B-B14F-4D97-AF65-F5344CB8AC3E}">
        <p14:creationId xmlns:p14="http://schemas.microsoft.com/office/powerpoint/2010/main" val="2022974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CABF61-C100-4B80-B600-400B65B2E28A}" type="slidenum">
              <a:rPr lang="en-GB" smtClean="0"/>
              <a:t>46</a:t>
            </a:fld>
            <a:endParaRPr lang="en-GB"/>
          </a:p>
        </p:txBody>
      </p:sp>
    </p:spTree>
    <p:extLst>
      <p:ext uri="{BB962C8B-B14F-4D97-AF65-F5344CB8AC3E}">
        <p14:creationId xmlns:p14="http://schemas.microsoft.com/office/powerpoint/2010/main" val="717490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47</a:t>
            </a:fld>
            <a:endParaRPr lang="en-GB"/>
          </a:p>
        </p:txBody>
      </p:sp>
    </p:spTree>
    <p:extLst>
      <p:ext uri="{BB962C8B-B14F-4D97-AF65-F5344CB8AC3E}">
        <p14:creationId xmlns:p14="http://schemas.microsoft.com/office/powerpoint/2010/main" val="123650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4</a:t>
            </a:fld>
            <a:endParaRPr lang="en-GB"/>
          </a:p>
        </p:txBody>
      </p:sp>
    </p:spTree>
    <p:extLst>
      <p:ext uri="{BB962C8B-B14F-4D97-AF65-F5344CB8AC3E}">
        <p14:creationId xmlns:p14="http://schemas.microsoft.com/office/powerpoint/2010/main" val="1969750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48</a:t>
            </a:fld>
            <a:endParaRPr lang="en-GB"/>
          </a:p>
        </p:txBody>
      </p:sp>
    </p:spTree>
    <p:extLst>
      <p:ext uri="{BB962C8B-B14F-4D97-AF65-F5344CB8AC3E}">
        <p14:creationId xmlns:p14="http://schemas.microsoft.com/office/powerpoint/2010/main" val="371452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49</a:t>
            </a:fld>
            <a:endParaRPr lang="en-GB"/>
          </a:p>
        </p:txBody>
      </p:sp>
    </p:spTree>
    <p:extLst>
      <p:ext uri="{BB962C8B-B14F-4D97-AF65-F5344CB8AC3E}">
        <p14:creationId xmlns:p14="http://schemas.microsoft.com/office/powerpoint/2010/main" val="3674684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50</a:t>
            </a:fld>
            <a:endParaRPr lang="en-GB"/>
          </a:p>
        </p:txBody>
      </p:sp>
    </p:spTree>
    <p:extLst>
      <p:ext uri="{BB962C8B-B14F-4D97-AF65-F5344CB8AC3E}">
        <p14:creationId xmlns:p14="http://schemas.microsoft.com/office/powerpoint/2010/main" val="716427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Binary regression</a:t>
            </a:r>
          </a:p>
        </p:txBody>
      </p:sp>
      <p:sp>
        <p:nvSpPr>
          <p:cNvPr id="4" name="Slide Number Placeholder 3"/>
          <p:cNvSpPr>
            <a:spLocks noGrp="1"/>
          </p:cNvSpPr>
          <p:nvPr>
            <p:ph type="sldNum" sz="quarter" idx="5"/>
          </p:nvPr>
        </p:nvSpPr>
        <p:spPr/>
        <p:txBody>
          <a:bodyPr/>
          <a:lstStyle/>
          <a:p>
            <a:fld id="{1CC151AF-FADF-E64C-9F29-D484261F333C}" type="slidenum">
              <a:rPr lang="en-US" smtClean="0"/>
              <a:t>52</a:t>
            </a:fld>
            <a:endParaRPr lang="en-US"/>
          </a:p>
        </p:txBody>
      </p:sp>
    </p:spTree>
    <p:extLst>
      <p:ext uri="{BB962C8B-B14F-4D97-AF65-F5344CB8AC3E}">
        <p14:creationId xmlns:p14="http://schemas.microsoft.com/office/powerpoint/2010/main" val="2489240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53</a:t>
            </a:fld>
            <a:endParaRPr lang="en-GB"/>
          </a:p>
        </p:txBody>
      </p:sp>
    </p:spTree>
    <p:extLst>
      <p:ext uri="{BB962C8B-B14F-4D97-AF65-F5344CB8AC3E}">
        <p14:creationId xmlns:p14="http://schemas.microsoft.com/office/powerpoint/2010/main" val="269666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5</a:t>
            </a:fld>
            <a:endParaRPr lang="en-GB"/>
          </a:p>
        </p:txBody>
      </p:sp>
    </p:spTree>
    <p:extLst>
      <p:ext uri="{BB962C8B-B14F-4D97-AF65-F5344CB8AC3E}">
        <p14:creationId xmlns:p14="http://schemas.microsoft.com/office/powerpoint/2010/main" val="312820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sample sizes are less than 150 responses, number is greyed out and the activity levels will not be included in analysis.</a:t>
            </a:r>
          </a:p>
          <a:p>
            <a:endParaRPr lang="en-GB" dirty="0"/>
          </a:p>
          <a:p>
            <a:r>
              <a:rPr lang="en-GB" dirty="0"/>
              <a:t>Ethnicity data is not reported by single year do to the smaller sample sizes, Sport England recommend a sample size of at least 150</a:t>
            </a:r>
          </a:p>
          <a:p>
            <a:endParaRPr lang="en-GB" dirty="0"/>
          </a:p>
          <a:p>
            <a:pPr marL="0" indent="0">
              <a:spcBef>
                <a:spcPts val="0"/>
              </a:spcBef>
              <a:spcAft>
                <a:spcPts val="600"/>
              </a:spcAft>
              <a:buNone/>
            </a:pPr>
            <a:r>
              <a:rPr lang="en-GB" sz="1200" b="1" dirty="0">
                <a:solidFill>
                  <a:srgbClr val="484043"/>
                </a:solidFill>
              </a:rPr>
              <a:t>Identify as needing extra support (disability)</a:t>
            </a:r>
          </a:p>
          <a:p>
            <a:pPr marL="0" indent="0">
              <a:spcBef>
                <a:spcPts val="0"/>
              </a:spcBef>
              <a:spcAft>
                <a:spcPts val="600"/>
              </a:spcAft>
              <a:buNone/>
            </a:pPr>
            <a:r>
              <a:rPr lang="en-GB" sz="1200" dirty="0">
                <a:solidFill>
                  <a:srgbClr val="484043"/>
                </a:solidFill>
              </a:rPr>
              <a:t>The questions asked about disability varied by age. It is possible that some children may have identified a disability due to a lack of comprehension of the question therefore we have referred to this as ‘needing extra help’</a:t>
            </a:r>
          </a:p>
          <a:p>
            <a:pPr marL="0" indent="0">
              <a:spcBef>
                <a:spcPts val="0"/>
              </a:spcBef>
              <a:spcAft>
                <a:spcPts val="600"/>
              </a:spcAft>
              <a:buNone/>
            </a:pPr>
            <a:r>
              <a:rPr lang="en-GB" sz="1200" dirty="0">
                <a:solidFill>
                  <a:srgbClr val="484043"/>
                </a:solidFill>
              </a:rPr>
              <a:t>No extra help</a:t>
            </a:r>
          </a:p>
          <a:p>
            <a:pPr marL="0" indent="0">
              <a:spcBef>
                <a:spcPts val="0"/>
              </a:spcBef>
              <a:spcAft>
                <a:spcPts val="600"/>
              </a:spcAft>
              <a:buNone/>
            </a:pPr>
            <a:r>
              <a:rPr lang="en-GB" sz="1200" dirty="0">
                <a:solidFill>
                  <a:srgbClr val="484043"/>
                </a:solidFill>
              </a:rPr>
              <a:t>Extra help</a:t>
            </a:r>
          </a:p>
          <a:p>
            <a:pPr marL="0" indent="0">
              <a:spcBef>
                <a:spcPts val="0"/>
              </a:spcBef>
              <a:spcAft>
                <a:spcPts val="600"/>
              </a:spcAft>
              <a:buNone/>
            </a:pPr>
            <a:endParaRPr lang="en-GB" sz="1200" b="1" dirty="0">
              <a:solidFill>
                <a:srgbClr val="484043"/>
              </a:solidFill>
            </a:endParaRPr>
          </a:p>
          <a:p>
            <a:pPr marL="0" indent="0">
              <a:spcBef>
                <a:spcPts val="0"/>
              </a:spcBef>
              <a:spcAft>
                <a:spcPts val="600"/>
              </a:spcAft>
              <a:buNone/>
            </a:pPr>
            <a:r>
              <a:rPr lang="en-GB" sz="1200" b="1" dirty="0">
                <a:solidFill>
                  <a:srgbClr val="484043"/>
                </a:solidFill>
              </a:rPr>
              <a:t>Family affluence</a:t>
            </a:r>
          </a:p>
          <a:p>
            <a:pPr marL="0" indent="0">
              <a:spcBef>
                <a:spcPts val="0"/>
              </a:spcBef>
              <a:spcAft>
                <a:spcPts val="600"/>
              </a:spcAft>
              <a:buNone/>
            </a:pPr>
            <a:r>
              <a:rPr lang="en-GB" sz="1200" dirty="0">
                <a:solidFill>
                  <a:srgbClr val="484043"/>
                </a:solidFill>
              </a:rPr>
              <a:t>This is a standard scale developed for the Health Behaviour in School Aged Children Survey (an international study of 11-15 year olds) which involves asking a series of questions and provides an overall score between 0-13</a:t>
            </a:r>
          </a:p>
          <a:p>
            <a:pPr marL="0" indent="0">
              <a:spcBef>
                <a:spcPts val="0"/>
              </a:spcBef>
              <a:spcAft>
                <a:spcPts val="600"/>
              </a:spcAft>
              <a:buNone/>
            </a:pPr>
            <a:r>
              <a:rPr lang="en-GB" sz="1200" dirty="0">
                <a:solidFill>
                  <a:srgbClr val="484043"/>
                </a:solidFill>
              </a:rPr>
              <a:t>Low family affluence – Score range 0-6</a:t>
            </a:r>
          </a:p>
          <a:p>
            <a:pPr marL="0" indent="0">
              <a:spcBef>
                <a:spcPts val="0"/>
              </a:spcBef>
              <a:spcAft>
                <a:spcPts val="600"/>
              </a:spcAft>
              <a:buNone/>
            </a:pPr>
            <a:r>
              <a:rPr lang="en-GB" sz="1200" dirty="0">
                <a:solidFill>
                  <a:srgbClr val="484043"/>
                </a:solidFill>
              </a:rPr>
              <a:t>Medium family affluence – Score range 7-10</a:t>
            </a:r>
          </a:p>
          <a:p>
            <a:pPr marL="0" indent="0">
              <a:spcBef>
                <a:spcPts val="0"/>
              </a:spcBef>
              <a:spcAft>
                <a:spcPts val="600"/>
              </a:spcAft>
              <a:buNone/>
            </a:pPr>
            <a:r>
              <a:rPr lang="en-GB" sz="1200" dirty="0">
                <a:solidFill>
                  <a:srgbClr val="484043"/>
                </a:solidFill>
              </a:rPr>
              <a:t>High family affluence – Score range 11-13</a:t>
            </a:r>
          </a:p>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8</a:t>
            </a:fld>
            <a:endParaRPr lang="en-GB"/>
          </a:p>
        </p:txBody>
      </p:sp>
    </p:spTree>
    <p:extLst>
      <p:ext uri="{BB962C8B-B14F-4D97-AF65-F5344CB8AC3E}">
        <p14:creationId xmlns:p14="http://schemas.microsoft.com/office/powerpoint/2010/main" val="103961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Disability data not available</a:t>
            </a:r>
          </a:p>
        </p:txBody>
      </p:sp>
      <p:sp>
        <p:nvSpPr>
          <p:cNvPr id="4" name="Slide Number Placeholder 3"/>
          <p:cNvSpPr>
            <a:spLocks noGrp="1"/>
          </p:cNvSpPr>
          <p:nvPr>
            <p:ph type="sldNum" sz="quarter" idx="5"/>
          </p:nvPr>
        </p:nvSpPr>
        <p:spPr/>
        <p:txBody>
          <a:bodyPr/>
          <a:lstStyle/>
          <a:p>
            <a:fld id="{84CABF61-C100-4B80-B600-400B65B2E28A}" type="slidenum">
              <a:rPr lang="en-GB" smtClean="0"/>
              <a:t>9</a:t>
            </a:fld>
            <a:endParaRPr lang="en-GB"/>
          </a:p>
        </p:txBody>
      </p:sp>
    </p:spTree>
    <p:extLst>
      <p:ext uri="{BB962C8B-B14F-4D97-AF65-F5344CB8AC3E}">
        <p14:creationId xmlns:p14="http://schemas.microsoft.com/office/powerpoint/2010/main" val="19855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Responses 2018/19</a:t>
            </a:r>
          </a:p>
          <a:p>
            <a:r>
              <a:rPr lang="en-GB" sz="1800" b="0" i="0" u="none" strike="noStrike" dirty="0">
                <a:solidFill>
                  <a:srgbClr val="000000"/>
                </a:solidFill>
                <a:effectLst/>
                <a:latin typeface="Arial" panose="020B0604020202020204" pitchFamily="34" charset="0"/>
              </a:rPr>
              <a:t>Boston</a:t>
            </a:r>
            <a:r>
              <a:rPr lang="en-GB" dirty="0"/>
              <a:t> </a:t>
            </a:r>
            <a:r>
              <a:rPr lang="en-GB" sz="1800" b="0" i="0" u="none" strike="noStrike" dirty="0">
                <a:solidFill>
                  <a:srgbClr val="000000"/>
                </a:solidFill>
                <a:effectLst/>
                <a:latin typeface="Arial" panose="020B0604020202020204" pitchFamily="34" charset="0"/>
              </a:rPr>
              <a:t>399</a:t>
            </a:r>
            <a:r>
              <a:rPr lang="en-GB" dirty="0"/>
              <a:t> </a:t>
            </a:r>
          </a:p>
          <a:p>
            <a:r>
              <a:rPr lang="en-GB" sz="1800" b="0" i="0" u="none" strike="noStrike" dirty="0">
                <a:solidFill>
                  <a:srgbClr val="000000"/>
                </a:solidFill>
                <a:effectLst/>
                <a:latin typeface="Arial" panose="020B0604020202020204" pitchFamily="34" charset="0"/>
              </a:rPr>
              <a:t>East Lindsey</a:t>
            </a:r>
            <a:r>
              <a:rPr lang="en-GB" dirty="0"/>
              <a:t> </a:t>
            </a:r>
            <a:r>
              <a:rPr lang="en-GB" sz="1800" b="0" i="0" u="none" strike="noStrike" dirty="0">
                <a:solidFill>
                  <a:srgbClr val="000000"/>
                </a:solidFill>
                <a:effectLst/>
                <a:latin typeface="Arial" panose="020B0604020202020204" pitchFamily="34" charset="0"/>
              </a:rPr>
              <a:t>^</a:t>
            </a:r>
            <a:r>
              <a:rPr lang="en-GB" dirty="0"/>
              <a:t> </a:t>
            </a:r>
            <a:endParaRPr lang="en-GB" sz="1800" b="0" i="0" u="none" strike="noStrike" dirty="0">
              <a:solidFill>
                <a:srgbClr val="000000"/>
              </a:solidFill>
              <a:effectLst/>
              <a:latin typeface="Arial" panose="020B0604020202020204" pitchFamily="34" charset="0"/>
            </a:endParaRPr>
          </a:p>
          <a:p>
            <a:r>
              <a:rPr lang="en-GB" sz="1800" b="0" i="0" u="none" strike="noStrike" dirty="0">
                <a:solidFill>
                  <a:srgbClr val="000000"/>
                </a:solidFill>
                <a:effectLst/>
                <a:latin typeface="Arial" panose="020B0604020202020204" pitchFamily="34" charset="0"/>
              </a:rPr>
              <a:t>Lincoln</a:t>
            </a:r>
            <a:r>
              <a:rPr lang="en-GB" dirty="0"/>
              <a:t> </a:t>
            </a:r>
            <a:r>
              <a:rPr lang="en-GB" sz="1800" b="0" i="0" u="none" strike="noStrike" dirty="0">
                <a:solidFill>
                  <a:srgbClr val="000000"/>
                </a:solidFill>
                <a:effectLst/>
                <a:latin typeface="Arial" panose="020B0604020202020204" pitchFamily="34" charset="0"/>
              </a:rPr>
              <a:t>268</a:t>
            </a:r>
            <a:r>
              <a:rPr lang="en-GB" dirty="0"/>
              <a:t> </a:t>
            </a:r>
          </a:p>
          <a:p>
            <a:r>
              <a:rPr lang="en-GB" sz="1800" b="0" i="0" u="none" strike="noStrike" dirty="0">
                <a:solidFill>
                  <a:srgbClr val="000000"/>
                </a:solidFill>
                <a:effectLst/>
                <a:latin typeface="Arial" panose="020B0604020202020204" pitchFamily="34" charset="0"/>
              </a:rPr>
              <a:t>North Kesteven</a:t>
            </a:r>
            <a:r>
              <a:rPr lang="en-GB" dirty="0"/>
              <a:t> </a:t>
            </a:r>
            <a:r>
              <a:rPr lang="en-GB" sz="1800" b="0" i="0" u="none" strike="noStrike" dirty="0">
                <a:solidFill>
                  <a:srgbClr val="000000"/>
                </a:solidFill>
                <a:effectLst/>
                <a:latin typeface="Arial" panose="020B0604020202020204" pitchFamily="34" charset="0"/>
              </a:rPr>
              <a:t>427</a:t>
            </a:r>
            <a:r>
              <a:rPr lang="en-GB" dirty="0"/>
              <a:t> </a:t>
            </a:r>
            <a:endParaRPr lang="en-GB" sz="1800" b="0" i="0" u="none" strike="noStrike" dirty="0">
              <a:solidFill>
                <a:srgbClr val="000000"/>
              </a:solidFill>
              <a:effectLst/>
              <a:latin typeface="Arial" panose="020B0604020202020204" pitchFamily="34" charset="0"/>
            </a:endParaRPr>
          </a:p>
          <a:p>
            <a:r>
              <a:rPr lang="en-GB" sz="1800" b="0" i="0" u="none" strike="noStrike" dirty="0">
                <a:solidFill>
                  <a:srgbClr val="000000"/>
                </a:solidFill>
                <a:effectLst/>
                <a:latin typeface="Arial" panose="020B0604020202020204" pitchFamily="34" charset="0"/>
              </a:rPr>
              <a:t>South Holland</a:t>
            </a:r>
            <a:r>
              <a:rPr lang="en-GB" dirty="0"/>
              <a:t> </a:t>
            </a:r>
            <a:r>
              <a:rPr lang="en-GB" sz="1800" b="0" i="0" u="none" strike="noStrike" dirty="0">
                <a:solidFill>
                  <a:srgbClr val="000000"/>
                </a:solidFill>
                <a:effectLst/>
                <a:latin typeface="Arial" panose="020B0604020202020204" pitchFamily="34" charset="0"/>
              </a:rPr>
              <a:t>^</a:t>
            </a:r>
            <a:r>
              <a:rPr lang="en-GB" dirty="0"/>
              <a:t> </a:t>
            </a:r>
          </a:p>
          <a:p>
            <a:r>
              <a:rPr lang="en-GB" sz="1800" b="0" i="0" u="none" strike="noStrike" dirty="0">
                <a:solidFill>
                  <a:srgbClr val="000000"/>
                </a:solidFill>
                <a:effectLst/>
                <a:latin typeface="Arial" panose="020B0604020202020204" pitchFamily="34" charset="0"/>
              </a:rPr>
              <a:t>South Kesteven</a:t>
            </a:r>
            <a:r>
              <a:rPr lang="en-GB" dirty="0"/>
              <a:t> </a:t>
            </a:r>
            <a:r>
              <a:rPr lang="en-GB" sz="1800" b="0" i="0" u="none" strike="noStrike" dirty="0">
                <a:solidFill>
                  <a:srgbClr val="000000"/>
                </a:solidFill>
                <a:effectLst/>
                <a:latin typeface="Arial" panose="020B0604020202020204" pitchFamily="34" charset="0"/>
              </a:rPr>
              <a:t>297</a:t>
            </a:r>
            <a:r>
              <a:rPr lang="en-GB" dirty="0"/>
              <a:t> </a:t>
            </a:r>
          </a:p>
          <a:p>
            <a:r>
              <a:rPr lang="en-GB" sz="1800" b="0" i="0" u="none" strike="noStrike" dirty="0">
                <a:solidFill>
                  <a:srgbClr val="000000"/>
                </a:solidFill>
                <a:effectLst/>
                <a:latin typeface="Arial" panose="020B0604020202020204" pitchFamily="34" charset="0"/>
              </a:rPr>
              <a:t>West Lindsey</a:t>
            </a:r>
            <a:r>
              <a:rPr lang="en-GB" dirty="0"/>
              <a:t> </a:t>
            </a:r>
            <a:r>
              <a:rPr lang="en-GB" sz="1800" b="0" i="0" u="none" strike="noStrike" dirty="0">
                <a:solidFill>
                  <a:srgbClr val="000000"/>
                </a:solidFill>
                <a:effectLst/>
                <a:latin typeface="Arial" panose="020B0604020202020204" pitchFamily="34" charset="0"/>
              </a:rPr>
              <a:t>195</a:t>
            </a:r>
            <a:r>
              <a:rPr lang="en-GB" dirty="0"/>
              <a:t> </a:t>
            </a:r>
          </a:p>
        </p:txBody>
      </p:sp>
      <p:sp>
        <p:nvSpPr>
          <p:cNvPr id="4" name="Slide Number Placeholder 3"/>
          <p:cNvSpPr>
            <a:spLocks noGrp="1"/>
          </p:cNvSpPr>
          <p:nvPr>
            <p:ph type="sldNum" sz="quarter" idx="5"/>
          </p:nvPr>
        </p:nvSpPr>
        <p:spPr/>
        <p:txBody>
          <a:bodyPr/>
          <a:lstStyle/>
          <a:p>
            <a:fld id="{84CABF61-C100-4B80-B600-400B65B2E28A}" type="slidenum">
              <a:rPr lang="en-GB" smtClean="0"/>
              <a:t>11</a:t>
            </a:fld>
            <a:endParaRPr lang="en-GB"/>
          </a:p>
        </p:txBody>
      </p:sp>
    </p:spTree>
    <p:extLst>
      <p:ext uri="{BB962C8B-B14F-4D97-AF65-F5344CB8AC3E}">
        <p14:creationId xmlns:p14="http://schemas.microsoft.com/office/powerpoint/2010/main" val="318200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13</a:t>
            </a:fld>
            <a:endParaRPr lang="en-GB"/>
          </a:p>
        </p:txBody>
      </p:sp>
    </p:spTree>
    <p:extLst>
      <p:ext uri="{BB962C8B-B14F-4D97-AF65-F5344CB8AC3E}">
        <p14:creationId xmlns:p14="http://schemas.microsoft.com/office/powerpoint/2010/main" val="292104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Verdana" panose="020B0604030504040204" pitchFamily="34" charset="0"/>
              </a:rPr>
              <a:t>Other partnerships with similar characteristics are selected as nearest neighbours (peers).  They aren’t based on geographical proximity. The nearest neighbours have been selected using the Active Partnership benchmarking tool.</a:t>
            </a:r>
          </a:p>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14</a:t>
            </a:fld>
            <a:endParaRPr lang="en-GB"/>
          </a:p>
        </p:txBody>
      </p:sp>
    </p:spTree>
    <p:extLst>
      <p:ext uri="{BB962C8B-B14F-4D97-AF65-F5344CB8AC3E}">
        <p14:creationId xmlns:p14="http://schemas.microsoft.com/office/powerpoint/2010/main" val="859818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84043"/>
                </a:solidFill>
              </a:defRPr>
            </a:lvl1pPr>
          </a:lstStyle>
          <a:p>
            <a:r>
              <a:rPr lang="en-US"/>
              <a:t>Click to edit Master title style</a:t>
            </a:r>
            <a:endParaRPr lang="en-US" dirty="0"/>
          </a:p>
        </p:txBody>
      </p:sp>
      <p:pic>
        <p:nvPicPr>
          <p:cNvPr id="9" name="Picture 8" descr="A close up of a logo&#10;&#10;Description automatically generated">
            <a:extLst>
              <a:ext uri="{FF2B5EF4-FFF2-40B4-BE49-F238E27FC236}">
                <a16:creationId xmlns:a16="http://schemas.microsoft.com/office/drawing/2014/main" id="{5A350291-CE73-46B9-A7AF-534C9CE8CB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65" t="17979" r="5231" b="16172"/>
          <a:stretch/>
        </p:blipFill>
        <p:spPr>
          <a:xfrm>
            <a:off x="717622" y="6421605"/>
            <a:ext cx="988366" cy="382930"/>
          </a:xfrm>
          <a:prstGeom prst="rect">
            <a:avLst/>
          </a:prstGeom>
        </p:spPr>
      </p:pic>
      <p:pic>
        <p:nvPicPr>
          <p:cNvPr id="12" name="Picture 11" descr="Icon&#10;&#10;Description automatically generated">
            <a:extLst>
              <a:ext uri="{FF2B5EF4-FFF2-40B4-BE49-F238E27FC236}">
                <a16:creationId xmlns:a16="http://schemas.microsoft.com/office/drawing/2014/main" id="{6B56DBCC-CF08-4CCD-AA8B-A55BE23E43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3" y="5745905"/>
            <a:ext cx="1198485" cy="1120971"/>
          </a:xfrm>
          <a:prstGeom prst="rect">
            <a:avLst/>
          </a:prstGeom>
        </p:spPr>
      </p:pic>
    </p:spTree>
    <p:extLst>
      <p:ext uri="{BB962C8B-B14F-4D97-AF65-F5344CB8AC3E}">
        <p14:creationId xmlns:p14="http://schemas.microsoft.com/office/powerpoint/2010/main" val="72018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E87340D-21E1-4469-99FB-7D6E58338B1D}"/>
              </a:ext>
            </a:extLst>
          </p:cNvPr>
          <p:cNvSpPr>
            <a:spLocks noGrp="1"/>
          </p:cNvSpPr>
          <p:nvPr>
            <p:ph type="chart" sz="quarter" idx="10"/>
          </p:nvPr>
        </p:nvSpPr>
        <p:spPr>
          <a:xfrm>
            <a:off x="119431" y="1151683"/>
            <a:ext cx="5832000" cy="5040000"/>
          </a:xfrm>
        </p:spPr>
        <p:txBody>
          <a:bodyPr/>
          <a:lstStyle/>
          <a:p>
            <a:endParaRPr lang="en-GB"/>
          </a:p>
        </p:txBody>
      </p:sp>
      <p:sp>
        <p:nvSpPr>
          <p:cNvPr id="10" name="Chart Placeholder 8">
            <a:extLst>
              <a:ext uri="{FF2B5EF4-FFF2-40B4-BE49-F238E27FC236}">
                <a16:creationId xmlns:a16="http://schemas.microsoft.com/office/drawing/2014/main" id="{3E8BACD3-9DF4-470E-ADB1-128679413C61}"/>
              </a:ext>
            </a:extLst>
          </p:cNvPr>
          <p:cNvSpPr>
            <a:spLocks noGrp="1"/>
          </p:cNvSpPr>
          <p:nvPr>
            <p:ph type="chart" sz="quarter" idx="11"/>
          </p:nvPr>
        </p:nvSpPr>
        <p:spPr>
          <a:xfrm>
            <a:off x="6202099" y="1151683"/>
            <a:ext cx="5832000" cy="5040000"/>
          </a:xfrm>
        </p:spPr>
        <p:txBody>
          <a:bodyPr/>
          <a:lstStyle/>
          <a:p>
            <a:endParaRPr lang="en-GB"/>
          </a:p>
        </p:txBody>
      </p:sp>
      <p:sp>
        <p:nvSpPr>
          <p:cNvPr id="12" name="Rectangle: Single Corner Rounded 11">
            <a:extLst>
              <a:ext uri="{FF2B5EF4-FFF2-40B4-BE49-F238E27FC236}">
                <a16:creationId xmlns:a16="http://schemas.microsoft.com/office/drawing/2014/main" id="{2D216256-71E5-45DC-8D7C-2C897C3A3D74}"/>
              </a:ext>
            </a:extLst>
          </p:cNvPr>
          <p:cNvSpPr/>
          <p:nvPr userDrawn="1"/>
        </p:nvSpPr>
        <p:spPr>
          <a:xfrm rot="10800000" flipH="1">
            <a:off x="0" y="0"/>
            <a:ext cx="4866640" cy="1016000"/>
          </a:xfrm>
          <a:prstGeom prst="round1Rect">
            <a:avLst>
              <a:gd name="adj" fmla="val 2945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D4130F3E-C7F1-4523-9926-64CC887FF0DF}"/>
              </a:ext>
            </a:extLst>
          </p:cNvPr>
          <p:cNvCxnSpPr/>
          <p:nvPr userDrawn="1"/>
        </p:nvCxnSpPr>
        <p:spPr>
          <a:xfrm>
            <a:off x="6097739" y="1548881"/>
            <a:ext cx="0" cy="4077478"/>
          </a:xfrm>
          <a:prstGeom prst="line">
            <a:avLst/>
          </a:prstGeom>
          <a:ln>
            <a:solidFill>
              <a:srgbClr val="CDCDC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D081C6-2663-4717-A001-9151E38CFC9C}"/>
              </a:ext>
            </a:extLst>
          </p:cNvPr>
          <p:cNvSpPr txBox="1"/>
          <p:nvPr userDrawn="1"/>
        </p:nvSpPr>
        <p:spPr>
          <a:xfrm>
            <a:off x="101600" y="182880"/>
            <a:ext cx="4765040" cy="584775"/>
          </a:xfrm>
          <a:prstGeom prst="rect">
            <a:avLst/>
          </a:prstGeom>
          <a:noFill/>
        </p:spPr>
        <p:txBody>
          <a:bodyPr wrap="square" rtlCol="0">
            <a:spAutoFit/>
          </a:bodyPr>
          <a:lstStyle/>
          <a:p>
            <a:r>
              <a:rPr lang="en-GB" sz="3200" b="1" dirty="0">
                <a:solidFill>
                  <a:schemeClr val="bg1"/>
                </a:solidFill>
              </a:rPr>
              <a:t>Text</a:t>
            </a:r>
          </a:p>
        </p:txBody>
      </p:sp>
      <p:pic>
        <p:nvPicPr>
          <p:cNvPr id="15" name="Picture 14" descr="A close up of a logo&#10;&#10;Description automatically generated">
            <a:extLst>
              <a:ext uri="{FF2B5EF4-FFF2-40B4-BE49-F238E27FC236}">
                <a16:creationId xmlns:a16="http://schemas.microsoft.com/office/drawing/2014/main" id="{B4ADA3C8-9E75-4C4E-8A7E-114AE44945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65" t="17979" r="5231" b="16172"/>
          <a:stretch/>
        </p:blipFill>
        <p:spPr>
          <a:xfrm>
            <a:off x="717622" y="6421605"/>
            <a:ext cx="988366" cy="382930"/>
          </a:xfrm>
          <a:prstGeom prst="rect">
            <a:avLst/>
          </a:prstGeom>
        </p:spPr>
      </p:pic>
      <p:pic>
        <p:nvPicPr>
          <p:cNvPr id="16" name="Picture 15" descr="Icon&#10;&#10;Description automatically generated">
            <a:extLst>
              <a:ext uri="{FF2B5EF4-FFF2-40B4-BE49-F238E27FC236}">
                <a16:creationId xmlns:a16="http://schemas.microsoft.com/office/drawing/2014/main" id="{724D0E2D-6DBE-4A20-811B-4894637CEA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3" y="5745905"/>
            <a:ext cx="1198485" cy="1120971"/>
          </a:xfrm>
          <a:prstGeom prst="rect">
            <a:avLst/>
          </a:prstGeom>
        </p:spPr>
      </p:pic>
    </p:spTree>
    <p:extLst>
      <p:ext uri="{BB962C8B-B14F-4D97-AF65-F5344CB8AC3E}">
        <p14:creationId xmlns:p14="http://schemas.microsoft.com/office/powerpoint/2010/main" val="367374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E87340D-21E1-4469-99FB-7D6E58338B1D}"/>
              </a:ext>
            </a:extLst>
          </p:cNvPr>
          <p:cNvSpPr>
            <a:spLocks noGrp="1"/>
          </p:cNvSpPr>
          <p:nvPr>
            <p:ph type="chart" sz="quarter" idx="10"/>
          </p:nvPr>
        </p:nvSpPr>
        <p:spPr>
          <a:xfrm>
            <a:off x="119430" y="1151683"/>
            <a:ext cx="11900773" cy="4949859"/>
          </a:xfrm>
        </p:spPr>
        <p:txBody>
          <a:bodyPr/>
          <a:lstStyle/>
          <a:p>
            <a:endParaRPr lang="en-GB"/>
          </a:p>
        </p:txBody>
      </p:sp>
      <p:sp>
        <p:nvSpPr>
          <p:cNvPr id="12" name="Rectangle: Single Corner Rounded 11">
            <a:extLst>
              <a:ext uri="{FF2B5EF4-FFF2-40B4-BE49-F238E27FC236}">
                <a16:creationId xmlns:a16="http://schemas.microsoft.com/office/drawing/2014/main" id="{2D216256-71E5-45DC-8D7C-2C897C3A3D74}"/>
              </a:ext>
            </a:extLst>
          </p:cNvPr>
          <p:cNvSpPr/>
          <p:nvPr userDrawn="1"/>
        </p:nvSpPr>
        <p:spPr>
          <a:xfrm rot="10800000" flipH="1">
            <a:off x="0" y="0"/>
            <a:ext cx="4866640" cy="1016000"/>
          </a:xfrm>
          <a:prstGeom prst="round1Rect">
            <a:avLst>
              <a:gd name="adj" fmla="val 2945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A8D081C6-2663-4717-A001-9151E38CFC9C}"/>
              </a:ext>
            </a:extLst>
          </p:cNvPr>
          <p:cNvSpPr txBox="1"/>
          <p:nvPr userDrawn="1"/>
        </p:nvSpPr>
        <p:spPr>
          <a:xfrm>
            <a:off x="101600" y="182880"/>
            <a:ext cx="4765040" cy="584775"/>
          </a:xfrm>
          <a:prstGeom prst="rect">
            <a:avLst/>
          </a:prstGeom>
          <a:noFill/>
        </p:spPr>
        <p:txBody>
          <a:bodyPr wrap="square" rtlCol="0">
            <a:spAutoFit/>
          </a:bodyPr>
          <a:lstStyle/>
          <a:p>
            <a:r>
              <a:rPr lang="en-GB" sz="3200" b="1" dirty="0">
                <a:solidFill>
                  <a:schemeClr val="bg1"/>
                </a:solidFill>
              </a:rPr>
              <a:t>Text</a:t>
            </a:r>
          </a:p>
        </p:txBody>
      </p:sp>
      <p:pic>
        <p:nvPicPr>
          <p:cNvPr id="15" name="Picture 14" descr="A close up of a logo&#10;&#10;Description automatically generated">
            <a:extLst>
              <a:ext uri="{FF2B5EF4-FFF2-40B4-BE49-F238E27FC236}">
                <a16:creationId xmlns:a16="http://schemas.microsoft.com/office/drawing/2014/main" id="{B4ADA3C8-9E75-4C4E-8A7E-114AE44945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65" t="17979" r="5231" b="16172"/>
          <a:stretch/>
        </p:blipFill>
        <p:spPr>
          <a:xfrm>
            <a:off x="717622" y="6421605"/>
            <a:ext cx="988366" cy="382930"/>
          </a:xfrm>
          <a:prstGeom prst="rect">
            <a:avLst/>
          </a:prstGeom>
        </p:spPr>
      </p:pic>
      <p:pic>
        <p:nvPicPr>
          <p:cNvPr id="16" name="Picture 15" descr="Icon&#10;&#10;Description automatically generated">
            <a:extLst>
              <a:ext uri="{FF2B5EF4-FFF2-40B4-BE49-F238E27FC236}">
                <a16:creationId xmlns:a16="http://schemas.microsoft.com/office/drawing/2014/main" id="{724D0E2D-6DBE-4A20-811B-4894637CEA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3" y="5745905"/>
            <a:ext cx="1198485" cy="1120971"/>
          </a:xfrm>
          <a:prstGeom prst="rect">
            <a:avLst/>
          </a:prstGeom>
        </p:spPr>
      </p:pic>
    </p:spTree>
    <p:extLst>
      <p:ext uri="{BB962C8B-B14F-4D97-AF65-F5344CB8AC3E}">
        <p14:creationId xmlns:p14="http://schemas.microsoft.com/office/powerpoint/2010/main" val="351878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18" name="Picture 17" descr="A picture containing person&#10;&#10;Description automatically generated">
            <a:extLst>
              <a:ext uri="{FF2B5EF4-FFF2-40B4-BE49-F238E27FC236}">
                <a16:creationId xmlns:a16="http://schemas.microsoft.com/office/drawing/2014/main" id="{E2BAD868-1BD8-4D63-B65E-786216BDC4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6" r="39147"/>
          <a:stretch/>
        </p:blipFill>
        <p:spPr>
          <a:xfrm>
            <a:off x="0" y="0"/>
            <a:ext cx="6172200" cy="6858000"/>
          </a:xfrm>
          <a:prstGeom prst="rect">
            <a:avLst/>
          </a:prstGeom>
          <a:ln>
            <a:noFill/>
          </a:ln>
        </p:spPr>
      </p:pic>
      <p:sp>
        <p:nvSpPr>
          <p:cNvPr id="2" name="Title 1">
            <a:extLst>
              <a:ext uri="{FF2B5EF4-FFF2-40B4-BE49-F238E27FC236}">
                <a16:creationId xmlns:a16="http://schemas.microsoft.com/office/drawing/2014/main" id="{9B47C1F8-43C4-7B42-B407-88A8ED4A3FA9}"/>
              </a:ext>
            </a:extLst>
          </p:cNvPr>
          <p:cNvSpPr>
            <a:spLocks noGrp="1"/>
          </p:cNvSpPr>
          <p:nvPr>
            <p:ph type="title" hasCustomPrompt="1"/>
          </p:nvPr>
        </p:nvSpPr>
        <p:spPr>
          <a:xfrm>
            <a:off x="8030547" y="4066568"/>
            <a:ext cx="4161453" cy="843738"/>
          </a:xfrm>
        </p:spPr>
        <p:txBody>
          <a:bodyPr anchor="b"/>
          <a:lstStyle>
            <a:lvl1pPr>
              <a:defRPr sz="2800">
                <a:solidFill>
                  <a:schemeClr val="bg2">
                    <a:lumMod val="25000"/>
                  </a:schemeClr>
                </a:solidFill>
              </a:defRPr>
            </a:lvl1pPr>
          </a:lstStyle>
          <a:p>
            <a:r>
              <a:rPr lang="en-GB" sz="2800" b="1" dirty="0">
                <a:solidFill>
                  <a:srgbClr val="484043"/>
                </a:solidFill>
              </a:rPr>
              <a:t>Children and young people physical activity behaviour</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5BA396A9-D67E-4ED9-AE49-4919916775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14392" y="6076072"/>
            <a:ext cx="1786612" cy="724001"/>
          </a:xfrm>
          <a:prstGeom prst="rect">
            <a:avLst/>
          </a:prstGeom>
        </p:spPr>
      </p:pic>
      <p:cxnSp>
        <p:nvCxnSpPr>
          <p:cNvPr id="11" name="Straight Connector 10">
            <a:extLst>
              <a:ext uri="{FF2B5EF4-FFF2-40B4-BE49-F238E27FC236}">
                <a16:creationId xmlns:a16="http://schemas.microsoft.com/office/drawing/2014/main" id="{2C829755-A803-412B-94E5-2CE1F944A997}"/>
              </a:ext>
            </a:extLst>
          </p:cNvPr>
          <p:cNvCxnSpPr>
            <a:cxnSpLocks/>
          </p:cNvCxnSpPr>
          <p:nvPr userDrawn="1"/>
        </p:nvCxnSpPr>
        <p:spPr>
          <a:xfrm flipV="1">
            <a:off x="8030546" y="3957895"/>
            <a:ext cx="4161453" cy="1"/>
          </a:xfrm>
          <a:prstGeom prst="line">
            <a:avLst/>
          </a:prstGeom>
          <a:ln w="28575">
            <a:solidFill>
              <a:srgbClr val="BD1923"/>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7051A68C-18AB-4854-AD8A-614A1D91D99D}"/>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2235" t="20222" r="59766" b="52285"/>
          <a:stretch/>
        </p:blipFill>
        <p:spPr>
          <a:xfrm>
            <a:off x="0" y="2583350"/>
            <a:ext cx="3959441" cy="4274650"/>
          </a:xfrm>
          <a:prstGeom prst="rect">
            <a:avLst/>
          </a:prstGeom>
        </p:spPr>
      </p:pic>
      <p:pic>
        <p:nvPicPr>
          <p:cNvPr id="20" name="Picture 19" descr="Logo&#10;&#10;Description automatically generated">
            <a:extLst>
              <a:ext uri="{FF2B5EF4-FFF2-40B4-BE49-F238E27FC236}">
                <a16:creationId xmlns:a16="http://schemas.microsoft.com/office/drawing/2014/main" id="{567FE4CE-B2AC-4EFE-86EB-A05597A3BAC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5662" t="14551" r="13447" b="7106"/>
          <a:stretch/>
        </p:blipFill>
        <p:spPr>
          <a:xfrm>
            <a:off x="9428086" y="6076072"/>
            <a:ext cx="763480" cy="843739"/>
          </a:xfrm>
          <a:prstGeom prst="rect">
            <a:avLst/>
          </a:prstGeom>
        </p:spPr>
      </p:pic>
    </p:spTree>
    <p:extLst>
      <p:ext uri="{BB962C8B-B14F-4D97-AF65-F5344CB8AC3E}">
        <p14:creationId xmlns:p14="http://schemas.microsoft.com/office/powerpoint/2010/main" val="282606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5A1B33-A195-448F-9F6F-2E7EA0F0E790}"/>
              </a:ext>
            </a:extLst>
          </p:cNvPr>
          <p:cNvSpPr/>
          <p:nvPr userDrawn="1"/>
        </p:nvSpPr>
        <p:spPr>
          <a:xfrm>
            <a:off x="0" y="0"/>
            <a:ext cx="6096000" cy="6862273"/>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47C1F8-43C4-7B42-B407-88A8ED4A3FA9}"/>
              </a:ext>
            </a:extLst>
          </p:cNvPr>
          <p:cNvSpPr>
            <a:spLocks noGrp="1"/>
          </p:cNvSpPr>
          <p:nvPr>
            <p:ph type="title" hasCustomPrompt="1"/>
          </p:nvPr>
        </p:nvSpPr>
        <p:spPr>
          <a:xfrm>
            <a:off x="7939551" y="276953"/>
            <a:ext cx="4161453" cy="843738"/>
          </a:xfrm>
        </p:spPr>
        <p:txBody>
          <a:bodyPr anchor="b"/>
          <a:lstStyle>
            <a:lvl1pPr>
              <a:defRPr sz="2800" b="1">
                <a:solidFill>
                  <a:srgbClr val="484043"/>
                </a:solidFill>
              </a:defRPr>
            </a:lvl1pPr>
          </a:lstStyle>
          <a:p>
            <a:r>
              <a:rPr lang="en-US" dirty="0"/>
              <a:t>Title</a:t>
            </a:r>
          </a:p>
        </p:txBody>
      </p:sp>
      <p:cxnSp>
        <p:nvCxnSpPr>
          <p:cNvPr id="11" name="Straight Connector 10">
            <a:extLst>
              <a:ext uri="{FF2B5EF4-FFF2-40B4-BE49-F238E27FC236}">
                <a16:creationId xmlns:a16="http://schemas.microsoft.com/office/drawing/2014/main" id="{2C829755-A803-412B-94E5-2CE1F944A997}"/>
              </a:ext>
            </a:extLst>
          </p:cNvPr>
          <p:cNvCxnSpPr>
            <a:cxnSpLocks/>
          </p:cNvCxnSpPr>
          <p:nvPr userDrawn="1"/>
        </p:nvCxnSpPr>
        <p:spPr>
          <a:xfrm flipV="1">
            <a:off x="8030546" y="1120691"/>
            <a:ext cx="4161453" cy="1"/>
          </a:xfrm>
          <a:prstGeom prst="line">
            <a:avLst/>
          </a:prstGeom>
          <a:ln w="28575">
            <a:solidFill>
              <a:srgbClr val="BD1923"/>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7051A68C-18AB-4854-AD8A-614A1D91D99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583269"/>
            <a:ext cx="3959441" cy="4274650"/>
          </a:xfrm>
          <a:prstGeom prst="rect">
            <a:avLst/>
          </a:prstGeom>
        </p:spPr>
      </p:pic>
      <p:pic>
        <p:nvPicPr>
          <p:cNvPr id="15" name="Graphic 6">
            <a:extLst>
              <a:ext uri="{FF2B5EF4-FFF2-40B4-BE49-F238E27FC236}">
                <a16:creationId xmlns:a16="http://schemas.microsoft.com/office/drawing/2014/main" id="{80CA209D-E906-4917-8AE6-12726A87DF9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1937" y="-1142504"/>
            <a:ext cx="3529109" cy="3740855"/>
          </a:xfrm>
          <a:prstGeom prst="rect">
            <a:avLst/>
          </a:prstGeom>
        </p:spPr>
      </p:pic>
      <p:pic>
        <p:nvPicPr>
          <p:cNvPr id="16" name="Graphic 4">
            <a:extLst>
              <a:ext uri="{FF2B5EF4-FFF2-40B4-BE49-F238E27FC236}">
                <a16:creationId xmlns:a16="http://schemas.microsoft.com/office/drawing/2014/main" id="{6B09ECD2-580B-4072-AEDA-DA49CE211958}"/>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8200" y="1699035"/>
            <a:ext cx="3526424" cy="3738009"/>
          </a:xfrm>
          <a:prstGeom prst="rect">
            <a:avLst/>
          </a:prstGeom>
        </p:spPr>
      </p:pic>
      <p:pic>
        <p:nvPicPr>
          <p:cNvPr id="17" name="Graphic 8">
            <a:extLst>
              <a:ext uri="{FF2B5EF4-FFF2-40B4-BE49-F238E27FC236}">
                <a16:creationId xmlns:a16="http://schemas.microsoft.com/office/drawing/2014/main" id="{25A6EBF4-16FF-4A70-8D4A-62A6C6E40C0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04742" y="3497667"/>
            <a:ext cx="3553968" cy="3767206"/>
          </a:xfrm>
          <a:prstGeom prst="rect">
            <a:avLst/>
          </a:prstGeom>
        </p:spPr>
      </p:pic>
      <p:sp>
        <p:nvSpPr>
          <p:cNvPr id="5" name="Text Placeholder 4">
            <a:extLst>
              <a:ext uri="{FF2B5EF4-FFF2-40B4-BE49-F238E27FC236}">
                <a16:creationId xmlns:a16="http://schemas.microsoft.com/office/drawing/2014/main" id="{15F5C22F-7947-4612-B67B-D733DF6CA6A6}"/>
              </a:ext>
            </a:extLst>
          </p:cNvPr>
          <p:cNvSpPr>
            <a:spLocks noGrp="1"/>
          </p:cNvSpPr>
          <p:nvPr>
            <p:ph type="body" sz="quarter" idx="10"/>
          </p:nvPr>
        </p:nvSpPr>
        <p:spPr>
          <a:xfrm>
            <a:off x="6408738" y="1338263"/>
            <a:ext cx="5692775" cy="5154612"/>
          </a:xfrm>
        </p:spPr>
        <p:txBody>
          <a:bodyPr/>
          <a:lstStyle>
            <a:lvl1pPr>
              <a:buFont typeface="Wingdings" panose="05000000000000000000" pitchFamily="2" charset="2"/>
              <a:buChar char="§"/>
              <a:defRPr>
                <a:solidFill>
                  <a:srgbClr val="484043"/>
                </a:solidFill>
              </a:defRPr>
            </a:lvl1pPr>
            <a:lvl2pPr>
              <a:buFont typeface="Wingdings" panose="05000000000000000000" pitchFamily="2" charset="2"/>
              <a:buChar char="§"/>
              <a:defRPr>
                <a:solidFill>
                  <a:srgbClr val="484043"/>
                </a:solidFill>
              </a:defRPr>
            </a:lvl2pPr>
            <a:lvl3pPr>
              <a:buFont typeface="Wingdings" panose="05000000000000000000" pitchFamily="2" charset="2"/>
              <a:buChar char="§"/>
              <a:defRPr>
                <a:solidFill>
                  <a:srgbClr val="484043"/>
                </a:solidFill>
              </a:defRPr>
            </a:lvl3pPr>
            <a:lvl4pPr>
              <a:buFont typeface="Wingdings" panose="05000000000000000000" pitchFamily="2" charset="2"/>
              <a:buChar char="§"/>
              <a:defRPr>
                <a:solidFill>
                  <a:srgbClr val="484043"/>
                </a:solidFill>
              </a:defRPr>
            </a:lvl4pPr>
            <a:lvl5pPr>
              <a:buFont typeface="Wingdings" panose="05000000000000000000" pitchFamily="2" charset="2"/>
              <a:buChar char="§"/>
              <a:defRPr>
                <a:solidFill>
                  <a:srgbClr val="4840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630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break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5A1B33-A195-448F-9F6F-2E7EA0F0E790}"/>
              </a:ext>
            </a:extLst>
          </p:cNvPr>
          <p:cNvSpPr/>
          <p:nvPr userDrawn="1"/>
        </p:nvSpPr>
        <p:spPr>
          <a:xfrm>
            <a:off x="0" y="0"/>
            <a:ext cx="6096000" cy="6862273"/>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2C829755-A803-412B-94E5-2CE1F944A997}"/>
              </a:ext>
            </a:extLst>
          </p:cNvPr>
          <p:cNvCxnSpPr>
            <a:cxnSpLocks/>
          </p:cNvCxnSpPr>
          <p:nvPr userDrawn="1"/>
        </p:nvCxnSpPr>
        <p:spPr>
          <a:xfrm flipV="1">
            <a:off x="8030546" y="1120691"/>
            <a:ext cx="4161453" cy="1"/>
          </a:xfrm>
          <a:prstGeom prst="line">
            <a:avLst/>
          </a:prstGeom>
          <a:ln w="28575">
            <a:solidFill>
              <a:srgbClr val="BD1923"/>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7051A68C-18AB-4854-AD8A-614A1D91D99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583269"/>
            <a:ext cx="3959441" cy="4274650"/>
          </a:xfrm>
          <a:prstGeom prst="rect">
            <a:avLst/>
          </a:prstGeom>
        </p:spPr>
      </p:pic>
      <p:pic>
        <p:nvPicPr>
          <p:cNvPr id="10" name="Graphic 72">
            <a:extLst>
              <a:ext uri="{FF2B5EF4-FFF2-40B4-BE49-F238E27FC236}">
                <a16:creationId xmlns:a16="http://schemas.microsoft.com/office/drawing/2014/main" id="{5BDCDB2F-2B3F-3F44-9373-A43085410EE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555" y="3915569"/>
            <a:ext cx="2379772" cy="2590228"/>
          </a:xfrm>
          <a:prstGeom prst="rect">
            <a:avLst/>
          </a:prstGeom>
        </p:spPr>
      </p:pic>
      <p:pic>
        <p:nvPicPr>
          <p:cNvPr id="12" name="Graphic 84">
            <a:extLst>
              <a:ext uri="{FF2B5EF4-FFF2-40B4-BE49-F238E27FC236}">
                <a16:creationId xmlns:a16="http://schemas.microsoft.com/office/drawing/2014/main" id="{F8FC41E2-DD99-5849-9AE6-D3A880CB2C7E}"/>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6770" y="567355"/>
            <a:ext cx="2502995" cy="2724348"/>
          </a:xfrm>
          <a:prstGeom prst="rect">
            <a:avLst/>
          </a:prstGeom>
        </p:spPr>
      </p:pic>
      <p:sp>
        <p:nvSpPr>
          <p:cNvPr id="14" name="Text Placeholder 4">
            <a:extLst>
              <a:ext uri="{FF2B5EF4-FFF2-40B4-BE49-F238E27FC236}">
                <a16:creationId xmlns:a16="http://schemas.microsoft.com/office/drawing/2014/main" id="{BB1D76D9-1A4B-40E1-BD70-5234D49345FD}"/>
              </a:ext>
            </a:extLst>
          </p:cNvPr>
          <p:cNvSpPr>
            <a:spLocks noGrp="1"/>
          </p:cNvSpPr>
          <p:nvPr>
            <p:ph type="body" sz="quarter" idx="10"/>
          </p:nvPr>
        </p:nvSpPr>
        <p:spPr>
          <a:xfrm>
            <a:off x="6408738" y="1338263"/>
            <a:ext cx="5692775" cy="5154612"/>
          </a:xfrm>
        </p:spPr>
        <p:txBody>
          <a:bodyPr/>
          <a:lstStyle>
            <a:lvl1pPr>
              <a:buFont typeface="Wingdings" panose="05000000000000000000" pitchFamily="2" charset="2"/>
              <a:buChar char="§"/>
              <a:defRPr>
                <a:solidFill>
                  <a:srgbClr val="484043"/>
                </a:solidFill>
              </a:defRPr>
            </a:lvl1pPr>
            <a:lvl2pPr>
              <a:buFont typeface="Wingdings" panose="05000000000000000000" pitchFamily="2" charset="2"/>
              <a:buChar char="§"/>
              <a:defRPr>
                <a:solidFill>
                  <a:srgbClr val="484043"/>
                </a:solidFill>
              </a:defRPr>
            </a:lvl2pPr>
            <a:lvl3pPr>
              <a:buFont typeface="Wingdings" panose="05000000000000000000" pitchFamily="2" charset="2"/>
              <a:buChar char="§"/>
              <a:defRPr>
                <a:solidFill>
                  <a:srgbClr val="484043"/>
                </a:solidFill>
              </a:defRPr>
            </a:lvl3pPr>
            <a:lvl4pPr>
              <a:buFont typeface="Wingdings" panose="05000000000000000000" pitchFamily="2" charset="2"/>
              <a:buChar char="§"/>
              <a:defRPr>
                <a:solidFill>
                  <a:srgbClr val="484043"/>
                </a:solidFill>
              </a:defRPr>
            </a:lvl4pPr>
            <a:lvl5pPr>
              <a:buFont typeface="Wingdings" panose="05000000000000000000" pitchFamily="2" charset="2"/>
              <a:buChar char="§"/>
              <a:defRPr>
                <a:solidFill>
                  <a:srgbClr val="4840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1">
            <a:extLst>
              <a:ext uri="{FF2B5EF4-FFF2-40B4-BE49-F238E27FC236}">
                <a16:creationId xmlns:a16="http://schemas.microsoft.com/office/drawing/2014/main" id="{41CF1EAB-42CB-4C8F-A1EC-DFE066D0F6EC}"/>
              </a:ext>
            </a:extLst>
          </p:cNvPr>
          <p:cNvSpPr>
            <a:spLocks noGrp="1"/>
          </p:cNvSpPr>
          <p:nvPr>
            <p:ph type="title" hasCustomPrompt="1"/>
          </p:nvPr>
        </p:nvSpPr>
        <p:spPr>
          <a:xfrm>
            <a:off x="7939551" y="276953"/>
            <a:ext cx="4161453" cy="843738"/>
          </a:xfrm>
        </p:spPr>
        <p:txBody>
          <a:bodyPr anchor="b"/>
          <a:lstStyle>
            <a:lvl1pPr>
              <a:defRPr sz="2800" b="1">
                <a:solidFill>
                  <a:srgbClr val="484043"/>
                </a:solidFill>
              </a:defRPr>
            </a:lvl1pPr>
          </a:lstStyle>
          <a:p>
            <a:r>
              <a:rPr lang="en-US" dirty="0"/>
              <a:t>Title</a:t>
            </a:r>
          </a:p>
        </p:txBody>
      </p:sp>
    </p:spTree>
    <p:extLst>
      <p:ext uri="{BB962C8B-B14F-4D97-AF65-F5344CB8AC3E}">
        <p14:creationId xmlns:p14="http://schemas.microsoft.com/office/powerpoint/2010/main" val="335331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break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5A1B33-A195-448F-9F6F-2E7EA0F0E790}"/>
              </a:ext>
            </a:extLst>
          </p:cNvPr>
          <p:cNvSpPr/>
          <p:nvPr userDrawn="1"/>
        </p:nvSpPr>
        <p:spPr>
          <a:xfrm>
            <a:off x="0" y="0"/>
            <a:ext cx="6096000" cy="6862273"/>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2C829755-A803-412B-94E5-2CE1F944A997}"/>
              </a:ext>
            </a:extLst>
          </p:cNvPr>
          <p:cNvCxnSpPr>
            <a:cxnSpLocks/>
          </p:cNvCxnSpPr>
          <p:nvPr userDrawn="1"/>
        </p:nvCxnSpPr>
        <p:spPr>
          <a:xfrm flipV="1">
            <a:off x="8030546" y="1120691"/>
            <a:ext cx="4161453" cy="1"/>
          </a:xfrm>
          <a:prstGeom prst="line">
            <a:avLst/>
          </a:prstGeom>
          <a:ln w="28575">
            <a:solidFill>
              <a:srgbClr val="BD1923"/>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7051A68C-18AB-4854-AD8A-614A1D91D99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583269"/>
            <a:ext cx="3959441" cy="4274650"/>
          </a:xfrm>
          <a:prstGeom prst="rect">
            <a:avLst/>
          </a:prstGeom>
        </p:spPr>
      </p:pic>
      <p:pic>
        <p:nvPicPr>
          <p:cNvPr id="14" name="Graphic 13">
            <a:extLst>
              <a:ext uri="{FF2B5EF4-FFF2-40B4-BE49-F238E27FC236}">
                <a16:creationId xmlns:a16="http://schemas.microsoft.com/office/drawing/2014/main" id="{A581988E-3152-4100-93B0-21CC80821E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83439" y="3915569"/>
            <a:ext cx="2571725" cy="2726029"/>
          </a:xfrm>
          <a:prstGeom prst="rect">
            <a:avLst/>
          </a:prstGeom>
        </p:spPr>
      </p:pic>
      <p:pic>
        <p:nvPicPr>
          <p:cNvPr id="16" name="Graphic 15">
            <a:extLst>
              <a:ext uri="{FF2B5EF4-FFF2-40B4-BE49-F238E27FC236}">
                <a16:creationId xmlns:a16="http://schemas.microsoft.com/office/drawing/2014/main" id="{CD65B9D1-BF8C-467C-B45E-BA11983073B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31472" y="3680971"/>
            <a:ext cx="2554581" cy="2760319"/>
          </a:xfrm>
          <a:prstGeom prst="rect">
            <a:avLst/>
          </a:prstGeom>
        </p:spPr>
      </p:pic>
      <p:sp>
        <p:nvSpPr>
          <p:cNvPr id="10" name="Text Placeholder 4">
            <a:extLst>
              <a:ext uri="{FF2B5EF4-FFF2-40B4-BE49-F238E27FC236}">
                <a16:creationId xmlns:a16="http://schemas.microsoft.com/office/drawing/2014/main" id="{DE8CE70E-5177-4AED-884A-08BB07D31F7A}"/>
              </a:ext>
            </a:extLst>
          </p:cNvPr>
          <p:cNvSpPr>
            <a:spLocks noGrp="1"/>
          </p:cNvSpPr>
          <p:nvPr>
            <p:ph type="body" sz="quarter" idx="10"/>
          </p:nvPr>
        </p:nvSpPr>
        <p:spPr>
          <a:xfrm>
            <a:off x="6408738" y="1338263"/>
            <a:ext cx="5692775" cy="5154612"/>
          </a:xfrm>
        </p:spPr>
        <p:txBody>
          <a:bodyPr/>
          <a:lstStyle>
            <a:lvl1pPr>
              <a:buFont typeface="Wingdings" panose="05000000000000000000" pitchFamily="2" charset="2"/>
              <a:buChar char="§"/>
              <a:defRPr>
                <a:solidFill>
                  <a:srgbClr val="484043"/>
                </a:solidFill>
              </a:defRPr>
            </a:lvl1pPr>
            <a:lvl2pPr>
              <a:buFont typeface="Wingdings" panose="05000000000000000000" pitchFamily="2" charset="2"/>
              <a:buChar char="§"/>
              <a:defRPr>
                <a:solidFill>
                  <a:srgbClr val="484043"/>
                </a:solidFill>
              </a:defRPr>
            </a:lvl2pPr>
            <a:lvl3pPr>
              <a:buFont typeface="Wingdings" panose="05000000000000000000" pitchFamily="2" charset="2"/>
              <a:buChar char="§"/>
              <a:defRPr>
                <a:solidFill>
                  <a:srgbClr val="484043"/>
                </a:solidFill>
              </a:defRPr>
            </a:lvl3pPr>
            <a:lvl4pPr>
              <a:buFont typeface="Wingdings" panose="05000000000000000000" pitchFamily="2" charset="2"/>
              <a:buChar char="§"/>
              <a:defRPr>
                <a:solidFill>
                  <a:srgbClr val="484043"/>
                </a:solidFill>
              </a:defRPr>
            </a:lvl4pPr>
            <a:lvl5pPr>
              <a:buFont typeface="Wingdings" panose="05000000000000000000" pitchFamily="2" charset="2"/>
              <a:buChar char="§"/>
              <a:defRPr>
                <a:solidFill>
                  <a:srgbClr val="4840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a:extLst>
              <a:ext uri="{FF2B5EF4-FFF2-40B4-BE49-F238E27FC236}">
                <a16:creationId xmlns:a16="http://schemas.microsoft.com/office/drawing/2014/main" id="{B0CF78E6-CDFF-41EB-BEE7-2AD6F1C0BFE8}"/>
              </a:ext>
            </a:extLst>
          </p:cNvPr>
          <p:cNvSpPr>
            <a:spLocks noGrp="1"/>
          </p:cNvSpPr>
          <p:nvPr>
            <p:ph type="title" hasCustomPrompt="1"/>
          </p:nvPr>
        </p:nvSpPr>
        <p:spPr>
          <a:xfrm>
            <a:off x="7939551" y="276953"/>
            <a:ext cx="4161453" cy="843738"/>
          </a:xfrm>
        </p:spPr>
        <p:txBody>
          <a:bodyPr anchor="b"/>
          <a:lstStyle>
            <a:lvl1pPr>
              <a:defRPr sz="2800" b="1">
                <a:solidFill>
                  <a:srgbClr val="484043"/>
                </a:solidFill>
              </a:defRPr>
            </a:lvl1pPr>
          </a:lstStyle>
          <a:p>
            <a:r>
              <a:rPr lang="en-US" dirty="0"/>
              <a:t>Title</a:t>
            </a:r>
          </a:p>
        </p:txBody>
      </p:sp>
    </p:spTree>
    <p:extLst>
      <p:ext uri="{BB962C8B-B14F-4D97-AF65-F5344CB8AC3E}">
        <p14:creationId xmlns:p14="http://schemas.microsoft.com/office/powerpoint/2010/main" val="247589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Definitions slide">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A31CBE2-8FAB-485E-997F-83AD549B51DD}"/>
              </a:ext>
            </a:extLst>
          </p:cNvPr>
          <p:cNvSpPr>
            <a:spLocks noGrp="1"/>
          </p:cNvSpPr>
          <p:nvPr>
            <p:ph idx="4294967295" hasCustomPrompt="1"/>
          </p:nvPr>
        </p:nvSpPr>
        <p:spPr>
          <a:xfrm>
            <a:off x="838200" y="1461162"/>
            <a:ext cx="10515600" cy="4715801"/>
          </a:xfrm>
        </p:spPr>
        <p:txBody>
          <a:bodyPr>
            <a:normAutofit/>
          </a:bodyPr>
          <a:lstStyle>
            <a:lvl1pPr>
              <a:defRPr sz="2000"/>
            </a:lvl1pPr>
          </a:lstStyle>
          <a:p>
            <a:pPr>
              <a:buFont typeface="Wingdings" panose="05000000000000000000" pitchFamily="2" charset="2"/>
              <a:buChar char="§"/>
            </a:pPr>
            <a:r>
              <a:rPr lang="en-GB" sz="1800" dirty="0">
                <a:solidFill>
                  <a:srgbClr val="484043"/>
                </a:solidFill>
              </a:rPr>
              <a:t>text</a:t>
            </a:r>
          </a:p>
        </p:txBody>
      </p:sp>
      <p:cxnSp>
        <p:nvCxnSpPr>
          <p:cNvPr id="14" name="Straight Connector 13">
            <a:extLst>
              <a:ext uri="{FF2B5EF4-FFF2-40B4-BE49-F238E27FC236}">
                <a16:creationId xmlns:a16="http://schemas.microsoft.com/office/drawing/2014/main" id="{5A6A7460-11AB-4F2B-92B2-EFBC05F1B0ED}"/>
              </a:ext>
            </a:extLst>
          </p:cNvPr>
          <p:cNvCxnSpPr>
            <a:cxnSpLocks/>
          </p:cNvCxnSpPr>
          <p:nvPr userDrawn="1"/>
        </p:nvCxnSpPr>
        <p:spPr>
          <a:xfrm>
            <a:off x="0" y="1088815"/>
            <a:ext cx="4326903" cy="0"/>
          </a:xfrm>
          <a:prstGeom prst="line">
            <a:avLst/>
          </a:prstGeom>
          <a:ln w="28575">
            <a:solidFill>
              <a:srgbClr val="BD1923"/>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C2432C88-516C-498A-BA37-3F3EA8F51B9C}"/>
              </a:ext>
            </a:extLst>
          </p:cNvPr>
          <p:cNvSpPr>
            <a:spLocks noGrp="1"/>
          </p:cNvSpPr>
          <p:nvPr>
            <p:ph type="title" hasCustomPrompt="1"/>
          </p:nvPr>
        </p:nvSpPr>
        <p:spPr>
          <a:xfrm>
            <a:off x="74220" y="449968"/>
            <a:ext cx="4326903" cy="803592"/>
          </a:xfrm>
        </p:spPr>
        <p:txBody>
          <a:bodyPr/>
          <a:lstStyle>
            <a:lvl1pPr algn="r">
              <a:defRPr b="1"/>
            </a:lvl1pPr>
          </a:lstStyle>
          <a:p>
            <a:pPr algn="r"/>
            <a:r>
              <a:rPr lang="en-GB" b="1" dirty="0"/>
              <a:t>Title</a:t>
            </a:r>
          </a:p>
        </p:txBody>
      </p:sp>
      <p:pic>
        <p:nvPicPr>
          <p:cNvPr id="16" name="Picture 15" descr="Icon&#10;&#10;Description automatically generated">
            <a:extLst>
              <a:ext uri="{FF2B5EF4-FFF2-40B4-BE49-F238E27FC236}">
                <a16:creationId xmlns:a16="http://schemas.microsoft.com/office/drawing/2014/main" id="{8F6E9FC2-AA78-4D60-B58A-EB01F4F47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5906"/>
            <a:ext cx="1198485" cy="1120971"/>
          </a:xfrm>
          <a:prstGeom prst="rect">
            <a:avLst/>
          </a:prstGeom>
        </p:spPr>
      </p:pic>
      <p:pic>
        <p:nvPicPr>
          <p:cNvPr id="6" name="Picture 5" descr="A close up of a logo&#10;&#10;Description automatically generated">
            <a:extLst>
              <a:ext uri="{FF2B5EF4-FFF2-40B4-BE49-F238E27FC236}">
                <a16:creationId xmlns:a16="http://schemas.microsoft.com/office/drawing/2014/main" id="{F6A27328-6939-40C0-BB33-A98F7AC129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65" t="17979" r="5231" b="16172"/>
          <a:stretch/>
        </p:blipFill>
        <p:spPr>
          <a:xfrm>
            <a:off x="717622" y="6421605"/>
            <a:ext cx="988366" cy="382930"/>
          </a:xfrm>
          <a:prstGeom prst="rect">
            <a:avLst/>
          </a:prstGeom>
        </p:spPr>
      </p:pic>
    </p:spTree>
    <p:extLst>
      <p:ext uri="{BB962C8B-B14F-4D97-AF65-F5344CB8AC3E}">
        <p14:creationId xmlns:p14="http://schemas.microsoft.com/office/powerpoint/2010/main" val="165815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86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7C3CE-D202-4F0F-BD6C-7CDAB79ABF21}" type="datetimeFigureOut">
              <a:rPr lang="en-GB" smtClean="0"/>
              <a:t>09/03/2021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5BAB0-EB1A-41CC-AAC6-FBF78EB1975F}" type="slidenum">
              <a:rPr lang="en-GB" smtClean="0"/>
              <a:t>‹#›</a:t>
            </a:fld>
            <a:endParaRPr lang="en-GB"/>
          </a:p>
        </p:txBody>
      </p:sp>
    </p:spTree>
    <p:extLst>
      <p:ext uri="{BB962C8B-B14F-4D97-AF65-F5344CB8AC3E}">
        <p14:creationId xmlns:p14="http://schemas.microsoft.com/office/powerpoint/2010/main" val="4200693446"/>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82" r:id="rId3"/>
    <p:sldLayoutId id="2147483675" r:id="rId4"/>
    <p:sldLayoutId id="2147483678" r:id="rId5"/>
    <p:sldLayoutId id="2147483679" r:id="rId6"/>
    <p:sldLayoutId id="2147483680" r:id="rId7"/>
    <p:sldLayoutId id="2147483677" r:id="rId8"/>
    <p:sldLayoutId id="2147483673" r:id="rId9"/>
  </p:sldLayoutIdLst>
  <p:txStyles>
    <p:titleStyle>
      <a:lvl1pPr algn="l" defTabSz="914400" rtl="0" eaLnBrk="1" latinLnBrk="0" hangingPunct="1">
        <a:lnSpc>
          <a:spcPct val="90000"/>
        </a:lnSpc>
        <a:spcBef>
          <a:spcPct val="0"/>
        </a:spcBef>
        <a:buNone/>
        <a:defRPr sz="4400" kern="1200">
          <a:solidFill>
            <a:srgbClr val="4840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32.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35.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4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chart" Target="../charts/chart42.xml"/><Relationship Id="rId4" Type="http://schemas.openxmlformats.org/officeDocument/2006/relationships/image" Target="../media/image26.sv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6.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44.xml"/><Relationship Id="rId4" Type="http://schemas.openxmlformats.org/officeDocument/2006/relationships/chart" Target="../charts/chart4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45.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47.xml"/><Relationship Id="rId4" Type="http://schemas.openxmlformats.org/officeDocument/2006/relationships/chart" Target="../charts/chart46.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chart" Target="../charts/chart5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B3EB-2ED3-40CA-BA0D-8B3333441C38}"/>
              </a:ext>
            </a:extLst>
          </p:cNvPr>
          <p:cNvSpPr>
            <a:spLocks noGrp="1"/>
          </p:cNvSpPr>
          <p:nvPr>
            <p:ph type="title"/>
          </p:nvPr>
        </p:nvSpPr>
        <p:spPr/>
        <p:txBody>
          <a:bodyPr>
            <a:noAutofit/>
          </a:bodyPr>
          <a:lstStyle/>
          <a:p>
            <a:r>
              <a:rPr lang="en-GB" b="1" dirty="0"/>
              <a:t>Children and young people physical activity behaviour</a:t>
            </a:r>
          </a:p>
        </p:txBody>
      </p:sp>
      <p:pic>
        <p:nvPicPr>
          <p:cNvPr id="5" name="Picture 4" descr="A close up of a logo&#10;&#10;Description automatically generated">
            <a:extLst>
              <a:ext uri="{FF2B5EF4-FFF2-40B4-BE49-F238E27FC236}">
                <a16:creationId xmlns:a16="http://schemas.microsoft.com/office/drawing/2014/main" id="{2B99C5B7-DF0A-47A4-BB5A-87605E31B3A4}"/>
              </a:ext>
            </a:extLst>
          </p:cNvPr>
          <p:cNvPicPr>
            <a:picLocks noChangeAspect="1"/>
          </p:cNvPicPr>
          <p:nvPr/>
        </p:nvPicPr>
        <p:blipFill rotWithShape="1">
          <a:blip r:embed="rId3">
            <a:extLst>
              <a:ext uri="{28A0092B-C50C-407E-A947-70E740481C1C}">
                <a14:useLocalDpi xmlns:a14="http://schemas.microsoft.com/office/drawing/2010/main" val="0"/>
              </a:ext>
            </a:extLst>
          </a:blip>
          <a:srcRect l="5965" t="17979" r="5231" b="16172"/>
          <a:stretch/>
        </p:blipFill>
        <p:spPr>
          <a:xfrm>
            <a:off x="6745980" y="1826232"/>
            <a:ext cx="4982478" cy="1930400"/>
          </a:xfrm>
          <a:prstGeom prst="rect">
            <a:avLst/>
          </a:prstGeom>
        </p:spPr>
      </p:pic>
    </p:spTree>
    <p:extLst>
      <p:ext uri="{BB962C8B-B14F-4D97-AF65-F5344CB8AC3E}">
        <p14:creationId xmlns:p14="http://schemas.microsoft.com/office/powerpoint/2010/main" val="369117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2017-19</a:t>
            </a:r>
          </a:p>
        </p:txBody>
      </p:sp>
      <p:sp>
        <p:nvSpPr>
          <p:cNvPr id="10" name="Rectangle: Single Corner Rounded 9">
            <a:extLst>
              <a:ext uri="{FF2B5EF4-FFF2-40B4-BE49-F238E27FC236}">
                <a16:creationId xmlns:a16="http://schemas.microsoft.com/office/drawing/2014/main" id="{72E5532B-B986-435B-AE80-0DEBB9B14060}"/>
              </a:ext>
            </a:extLst>
          </p:cNvPr>
          <p:cNvSpPr/>
          <p:nvPr/>
        </p:nvSpPr>
        <p:spPr>
          <a:xfrm rot="10800000" flipH="1">
            <a:off x="0" y="0"/>
            <a:ext cx="4866640"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9F0F82DC-1A61-4D6A-8AB1-1ECAE176242A}"/>
              </a:ext>
            </a:extLst>
          </p:cNvPr>
          <p:cNvSpPr txBox="1"/>
          <p:nvPr/>
        </p:nvSpPr>
        <p:spPr>
          <a:xfrm>
            <a:off x="101600" y="182880"/>
            <a:ext cx="4866640" cy="584775"/>
          </a:xfrm>
          <a:prstGeom prst="rect">
            <a:avLst/>
          </a:prstGeom>
          <a:noFill/>
        </p:spPr>
        <p:txBody>
          <a:bodyPr wrap="square" rtlCol="0">
            <a:spAutoFit/>
          </a:bodyPr>
          <a:lstStyle/>
          <a:p>
            <a:r>
              <a:rPr lang="en-GB" sz="3200" b="1" dirty="0">
                <a:solidFill>
                  <a:schemeClr val="bg1"/>
                </a:solidFill>
              </a:rPr>
              <a:t>Physical activity behaviour</a:t>
            </a:r>
          </a:p>
        </p:txBody>
      </p:sp>
      <p:cxnSp>
        <p:nvCxnSpPr>
          <p:cNvPr id="15" name="Straight Connector 14">
            <a:extLst>
              <a:ext uri="{FF2B5EF4-FFF2-40B4-BE49-F238E27FC236}">
                <a16:creationId xmlns:a16="http://schemas.microsoft.com/office/drawing/2014/main" id="{E1CD0229-8B72-4D38-B696-2023C433823C}"/>
              </a:ext>
            </a:extLst>
          </p:cNvPr>
          <p:cNvCxnSpPr/>
          <p:nvPr/>
        </p:nvCxnSpPr>
        <p:spPr>
          <a:xfrm>
            <a:off x="6097739" y="1548881"/>
            <a:ext cx="0" cy="4077478"/>
          </a:xfrm>
          <a:prstGeom prst="line">
            <a:avLst/>
          </a:prstGeom>
          <a:ln>
            <a:solidFill>
              <a:srgbClr val="CDCDCD"/>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9C4B504E-37C3-4129-B6AF-B3B20CD2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332" y="173633"/>
            <a:ext cx="1445928" cy="1445928"/>
          </a:xfrm>
          <a:prstGeom prst="rect">
            <a:avLst/>
          </a:prstGeom>
        </p:spPr>
      </p:pic>
      <p:graphicFrame>
        <p:nvGraphicFramePr>
          <p:cNvPr id="13" name="Chart 12">
            <a:extLst>
              <a:ext uri="{FF2B5EF4-FFF2-40B4-BE49-F238E27FC236}">
                <a16:creationId xmlns:a16="http://schemas.microsoft.com/office/drawing/2014/main" id="{0C0045F5-78DA-46E6-937A-17A6AF34B464}"/>
              </a:ext>
            </a:extLst>
          </p:cNvPr>
          <p:cNvGraphicFramePr>
            <a:graphicFrameLocks/>
          </p:cNvGraphicFramePr>
          <p:nvPr>
            <p:extLst>
              <p:ext uri="{D42A27DB-BD31-4B8C-83A1-F6EECF244321}">
                <p14:modId xmlns:p14="http://schemas.microsoft.com/office/powerpoint/2010/main" val="1798146855"/>
              </p:ext>
            </p:extLst>
          </p:nvPr>
        </p:nvGraphicFramePr>
        <p:xfrm>
          <a:off x="11985" y="1186968"/>
          <a:ext cx="6167280" cy="4973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4080CFE-B603-4D9B-A6C1-07FF1A778AF6}"/>
              </a:ext>
            </a:extLst>
          </p:cNvPr>
          <p:cNvGraphicFramePr>
            <a:graphicFrameLocks/>
          </p:cNvGraphicFramePr>
          <p:nvPr>
            <p:extLst>
              <p:ext uri="{D42A27DB-BD31-4B8C-83A1-F6EECF244321}">
                <p14:modId xmlns:p14="http://schemas.microsoft.com/office/powerpoint/2010/main" val="4113367683"/>
              </p:ext>
            </p:extLst>
          </p:nvPr>
        </p:nvGraphicFramePr>
        <p:xfrm>
          <a:off x="6348015" y="1186968"/>
          <a:ext cx="5832000" cy="4973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324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graphicFrame>
        <p:nvGraphicFramePr>
          <p:cNvPr id="9" name="Chart 8">
            <a:extLst>
              <a:ext uri="{FF2B5EF4-FFF2-40B4-BE49-F238E27FC236}">
                <a16:creationId xmlns:a16="http://schemas.microsoft.com/office/drawing/2014/main" id="{6C857665-0715-407D-8D2B-5B67F961596B}"/>
              </a:ext>
            </a:extLst>
          </p:cNvPr>
          <p:cNvGraphicFramePr>
            <a:graphicFrameLocks/>
          </p:cNvGraphicFramePr>
          <p:nvPr>
            <p:extLst>
              <p:ext uri="{D42A27DB-BD31-4B8C-83A1-F6EECF244321}">
                <p14:modId xmlns:p14="http://schemas.microsoft.com/office/powerpoint/2010/main" val="2314124289"/>
              </p:ext>
            </p:extLst>
          </p:nvPr>
        </p:nvGraphicFramePr>
        <p:xfrm>
          <a:off x="336000" y="942033"/>
          <a:ext cx="11520000" cy="497393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5741F883-7A03-4427-B65E-43BCE5168EAF}"/>
              </a:ext>
            </a:extLst>
          </p:cNvPr>
          <p:cNvGrpSpPr/>
          <p:nvPr/>
        </p:nvGrpSpPr>
        <p:grpSpPr>
          <a:xfrm>
            <a:off x="0" y="-981"/>
            <a:ext cx="7767376" cy="1016001"/>
            <a:chOff x="0" y="-1"/>
            <a:chExt cx="7767376" cy="1016001"/>
          </a:xfrm>
        </p:grpSpPr>
        <p:sp>
          <p:nvSpPr>
            <p:cNvPr id="16" name="Rectangle: Single Corner Rounded 15">
              <a:extLst>
                <a:ext uri="{FF2B5EF4-FFF2-40B4-BE49-F238E27FC236}">
                  <a16:creationId xmlns:a16="http://schemas.microsoft.com/office/drawing/2014/main" id="{FE272B53-2830-46E1-8E8E-ECE0D2B89C98}"/>
                </a:ext>
              </a:extLst>
            </p:cNvPr>
            <p:cNvSpPr/>
            <p:nvPr/>
          </p:nvSpPr>
          <p:spPr>
            <a:xfrm rot="10800000" flipH="1">
              <a:off x="3657600" y="-1"/>
              <a:ext cx="410977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Single Corner Rounded 16">
              <a:extLst>
                <a:ext uri="{FF2B5EF4-FFF2-40B4-BE49-F238E27FC236}">
                  <a16:creationId xmlns:a16="http://schemas.microsoft.com/office/drawing/2014/main" id="{79C2FDCC-AB92-4ED1-B862-4E822C3C6FFA}"/>
                </a:ext>
              </a:extLst>
            </p:cNvPr>
            <p:cNvSpPr/>
            <p:nvPr/>
          </p:nvSpPr>
          <p:spPr>
            <a:xfrm rot="10800000" flipH="1">
              <a:off x="0" y="0"/>
              <a:ext cx="4866640"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22994774-C6F9-4F53-A7B0-12618D3ECCD2}"/>
                </a:ext>
              </a:extLst>
            </p:cNvPr>
            <p:cNvSpPr txBox="1"/>
            <p:nvPr/>
          </p:nvSpPr>
          <p:spPr>
            <a:xfrm>
              <a:off x="101600" y="182880"/>
              <a:ext cx="4866640" cy="584775"/>
            </a:xfrm>
            <a:prstGeom prst="rect">
              <a:avLst/>
            </a:prstGeom>
            <a:noFill/>
          </p:spPr>
          <p:txBody>
            <a:bodyPr wrap="square" rtlCol="0">
              <a:spAutoFit/>
            </a:bodyPr>
            <a:lstStyle/>
            <a:p>
              <a:r>
                <a:rPr lang="en-GB" sz="3200" b="1" dirty="0">
                  <a:solidFill>
                    <a:schemeClr val="bg1"/>
                  </a:solidFill>
                </a:rPr>
                <a:t>Physical activity behaviour</a:t>
              </a:r>
            </a:p>
          </p:txBody>
        </p:sp>
        <p:sp>
          <p:nvSpPr>
            <p:cNvPr id="19" name="TextBox 18">
              <a:extLst>
                <a:ext uri="{FF2B5EF4-FFF2-40B4-BE49-F238E27FC236}">
                  <a16:creationId xmlns:a16="http://schemas.microsoft.com/office/drawing/2014/main" id="{DB04DA0D-6017-48F9-9014-A1045A4EFC86}"/>
                </a:ext>
              </a:extLst>
            </p:cNvPr>
            <p:cNvSpPr txBox="1"/>
            <p:nvPr/>
          </p:nvSpPr>
          <p:spPr>
            <a:xfrm>
              <a:off x="5003720" y="190531"/>
              <a:ext cx="2763656" cy="523220"/>
            </a:xfrm>
            <a:prstGeom prst="rect">
              <a:avLst/>
            </a:prstGeom>
            <a:noFill/>
          </p:spPr>
          <p:txBody>
            <a:bodyPr wrap="square" rtlCol="0">
              <a:spAutoFit/>
            </a:bodyPr>
            <a:lstStyle/>
            <a:p>
              <a:r>
                <a:rPr lang="en-GB" sz="2800" dirty="0">
                  <a:solidFill>
                    <a:srgbClr val="484043"/>
                  </a:solidFill>
                </a:rPr>
                <a:t>By local authority</a:t>
              </a:r>
            </a:p>
          </p:txBody>
        </p:sp>
      </p:grpSp>
      <p:pic>
        <p:nvPicPr>
          <p:cNvPr id="10" name="Picture 9" descr="Logo, company name&#10;&#10;Description automatically generated">
            <a:extLst>
              <a:ext uri="{FF2B5EF4-FFF2-40B4-BE49-F238E27FC236}">
                <a16:creationId xmlns:a16="http://schemas.microsoft.com/office/drawing/2014/main" id="{706125DC-3BE4-4AAA-928E-54FF0FB43C73}"/>
              </a:ext>
            </a:extLst>
          </p:cNvPr>
          <p:cNvPicPr>
            <a:picLocks noChangeAspect="1"/>
          </p:cNvPicPr>
          <p:nvPr/>
        </p:nvPicPr>
        <p:blipFill rotWithShape="1">
          <a:blip r:embed="rId4">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spTree>
    <p:extLst>
      <p:ext uri="{BB962C8B-B14F-4D97-AF65-F5344CB8AC3E}">
        <p14:creationId xmlns:p14="http://schemas.microsoft.com/office/powerpoint/2010/main" val="278255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2017-19</a:t>
            </a:r>
          </a:p>
        </p:txBody>
      </p:sp>
      <p:cxnSp>
        <p:nvCxnSpPr>
          <p:cNvPr id="3" name="Straight Connector 2">
            <a:extLst>
              <a:ext uri="{FF2B5EF4-FFF2-40B4-BE49-F238E27FC236}">
                <a16:creationId xmlns:a16="http://schemas.microsoft.com/office/drawing/2014/main" id="{FEC5FC61-58A6-46F5-9397-457B391CAF10}"/>
              </a:ext>
            </a:extLst>
          </p:cNvPr>
          <p:cNvCxnSpPr/>
          <p:nvPr/>
        </p:nvCxnSpPr>
        <p:spPr>
          <a:xfrm>
            <a:off x="6097739" y="1548881"/>
            <a:ext cx="0" cy="4077478"/>
          </a:xfrm>
          <a:prstGeom prst="line">
            <a:avLst/>
          </a:prstGeom>
          <a:ln>
            <a:solidFill>
              <a:srgbClr val="CDCDC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F913D91-464C-4FD7-9692-5AF427FF64C5}"/>
              </a:ext>
            </a:extLst>
          </p:cNvPr>
          <p:cNvGrpSpPr/>
          <p:nvPr/>
        </p:nvGrpSpPr>
        <p:grpSpPr>
          <a:xfrm>
            <a:off x="0" y="-981"/>
            <a:ext cx="7579894" cy="1016001"/>
            <a:chOff x="0" y="-1"/>
            <a:chExt cx="7579894" cy="1016001"/>
          </a:xfrm>
        </p:grpSpPr>
        <p:sp>
          <p:nvSpPr>
            <p:cNvPr id="19" name="Rectangle: Single Corner Rounded 18">
              <a:extLst>
                <a:ext uri="{FF2B5EF4-FFF2-40B4-BE49-F238E27FC236}">
                  <a16:creationId xmlns:a16="http://schemas.microsoft.com/office/drawing/2014/main" id="{3A7E689C-4C66-4E5C-BC70-BD1B569BF740}"/>
                </a:ext>
              </a:extLst>
            </p:cNvPr>
            <p:cNvSpPr/>
            <p:nvPr/>
          </p:nvSpPr>
          <p:spPr>
            <a:xfrm rot="10800000" flipH="1">
              <a:off x="3657600" y="-1"/>
              <a:ext cx="392228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Single Corner Rounded 19">
              <a:extLst>
                <a:ext uri="{FF2B5EF4-FFF2-40B4-BE49-F238E27FC236}">
                  <a16:creationId xmlns:a16="http://schemas.microsoft.com/office/drawing/2014/main" id="{72FB9AD6-0021-4205-A0BF-8D1D25CB2776}"/>
                </a:ext>
              </a:extLst>
            </p:cNvPr>
            <p:cNvSpPr/>
            <p:nvPr/>
          </p:nvSpPr>
          <p:spPr>
            <a:xfrm rot="10800000" flipH="1">
              <a:off x="0" y="0"/>
              <a:ext cx="4866640"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9BA50D0-0310-4A18-9D82-C2453AC54B96}"/>
                </a:ext>
              </a:extLst>
            </p:cNvPr>
            <p:cNvSpPr txBox="1"/>
            <p:nvPr/>
          </p:nvSpPr>
          <p:spPr>
            <a:xfrm>
              <a:off x="101600" y="182880"/>
              <a:ext cx="4866640" cy="584775"/>
            </a:xfrm>
            <a:prstGeom prst="rect">
              <a:avLst/>
            </a:prstGeom>
            <a:noFill/>
          </p:spPr>
          <p:txBody>
            <a:bodyPr wrap="square" rtlCol="0">
              <a:spAutoFit/>
            </a:bodyPr>
            <a:lstStyle/>
            <a:p>
              <a:r>
                <a:rPr lang="en-GB" sz="3200" b="1" dirty="0">
                  <a:solidFill>
                    <a:schemeClr val="bg1"/>
                  </a:solidFill>
                </a:rPr>
                <a:t>Physical activity behaviour</a:t>
              </a:r>
            </a:p>
          </p:txBody>
        </p:sp>
        <p:sp>
          <p:nvSpPr>
            <p:cNvPr id="22" name="TextBox 21">
              <a:extLst>
                <a:ext uri="{FF2B5EF4-FFF2-40B4-BE49-F238E27FC236}">
                  <a16:creationId xmlns:a16="http://schemas.microsoft.com/office/drawing/2014/main" id="{0636F901-2E2B-4A15-86F7-FA3AB356A977}"/>
                </a:ext>
              </a:extLst>
            </p:cNvPr>
            <p:cNvSpPr txBox="1"/>
            <p:nvPr/>
          </p:nvSpPr>
          <p:spPr>
            <a:xfrm>
              <a:off x="5003720" y="190531"/>
              <a:ext cx="2576174" cy="523220"/>
            </a:xfrm>
            <a:prstGeom prst="rect">
              <a:avLst/>
            </a:prstGeom>
            <a:noFill/>
          </p:spPr>
          <p:txBody>
            <a:bodyPr wrap="square" rtlCol="0">
              <a:spAutoFit/>
            </a:bodyPr>
            <a:lstStyle/>
            <a:p>
              <a:r>
                <a:rPr lang="en-GB" sz="2800" dirty="0">
                  <a:solidFill>
                    <a:srgbClr val="484043"/>
                  </a:solidFill>
                </a:rPr>
                <a:t>At school</a:t>
              </a:r>
            </a:p>
          </p:txBody>
        </p:sp>
      </p:grpSp>
      <p:pic>
        <p:nvPicPr>
          <p:cNvPr id="11" name="Picture 10" descr="Logo&#10;&#10;Description automatically generated">
            <a:extLst>
              <a:ext uri="{FF2B5EF4-FFF2-40B4-BE49-F238E27FC236}">
                <a16:creationId xmlns:a16="http://schemas.microsoft.com/office/drawing/2014/main" id="{674F23DE-3BBC-4582-AB3C-E42C4AD62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332" y="173633"/>
            <a:ext cx="1445928" cy="1445928"/>
          </a:xfrm>
          <a:prstGeom prst="rect">
            <a:avLst/>
          </a:prstGeom>
        </p:spPr>
      </p:pic>
      <p:graphicFrame>
        <p:nvGraphicFramePr>
          <p:cNvPr id="14" name="Chart 13">
            <a:extLst>
              <a:ext uri="{FF2B5EF4-FFF2-40B4-BE49-F238E27FC236}">
                <a16:creationId xmlns:a16="http://schemas.microsoft.com/office/drawing/2014/main" id="{E05E8977-56BD-4E8E-B90A-F0904E52CDE1}"/>
              </a:ext>
            </a:extLst>
          </p:cNvPr>
          <p:cNvGraphicFramePr>
            <a:graphicFrameLocks/>
          </p:cNvGraphicFramePr>
          <p:nvPr>
            <p:extLst>
              <p:ext uri="{D42A27DB-BD31-4B8C-83A1-F6EECF244321}">
                <p14:modId xmlns:p14="http://schemas.microsoft.com/office/powerpoint/2010/main" val="2302860383"/>
              </p:ext>
            </p:extLst>
          </p:nvPr>
        </p:nvGraphicFramePr>
        <p:xfrm>
          <a:off x="11985" y="1333935"/>
          <a:ext cx="616728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5C562C2A-0C54-4744-BBF9-117A87C49211}"/>
              </a:ext>
            </a:extLst>
          </p:cNvPr>
          <p:cNvGraphicFramePr>
            <a:graphicFrameLocks/>
          </p:cNvGraphicFramePr>
          <p:nvPr>
            <p:extLst>
              <p:ext uri="{D42A27DB-BD31-4B8C-83A1-F6EECF244321}">
                <p14:modId xmlns:p14="http://schemas.microsoft.com/office/powerpoint/2010/main" val="1589494001"/>
              </p:ext>
            </p:extLst>
          </p:nvPr>
        </p:nvGraphicFramePr>
        <p:xfrm>
          <a:off x="6395640" y="1333935"/>
          <a:ext cx="5832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16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2017-19</a:t>
            </a:r>
          </a:p>
        </p:txBody>
      </p:sp>
      <p:cxnSp>
        <p:nvCxnSpPr>
          <p:cNvPr id="10" name="Straight Connector 9">
            <a:extLst>
              <a:ext uri="{FF2B5EF4-FFF2-40B4-BE49-F238E27FC236}">
                <a16:creationId xmlns:a16="http://schemas.microsoft.com/office/drawing/2014/main" id="{760EAF89-1900-4A8E-926C-6E5B998A8A2B}"/>
              </a:ext>
            </a:extLst>
          </p:cNvPr>
          <p:cNvCxnSpPr/>
          <p:nvPr/>
        </p:nvCxnSpPr>
        <p:spPr>
          <a:xfrm>
            <a:off x="6097739" y="1548881"/>
            <a:ext cx="0" cy="4077478"/>
          </a:xfrm>
          <a:prstGeom prst="line">
            <a:avLst/>
          </a:prstGeom>
          <a:ln>
            <a:solidFill>
              <a:srgbClr val="CDCDCD"/>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0B319AF-C728-4352-BDBB-5D58756A07AA}"/>
              </a:ext>
            </a:extLst>
          </p:cNvPr>
          <p:cNvGrpSpPr/>
          <p:nvPr/>
        </p:nvGrpSpPr>
        <p:grpSpPr>
          <a:xfrm>
            <a:off x="0" y="-1"/>
            <a:ext cx="7579894" cy="1016001"/>
            <a:chOff x="0" y="-1"/>
            <a:chExt cx="7579894" cy="1016001"/>
          </a:xfrm>
        </p:grpSpPr>
        <p:sp>
          <p:nvSpPr>
            <p:cNvPr id="15" name="Rectangle: Single Corner Rounded 14">
              <a:extLst>
                <a:ext uri="{FF2B5EF4-FFF2-40B4-BE49-F238E27FC236}">
                  <a16:creationId xmlns:a16="http://schemas.microsoft.com/office/drawing/2014/main" id="{06762140-A56A-4705-812B-998DF50DB87E}"/>
                </a:ext>
              </a:extLst>
            </p:cNvPr>
            <p:cNvSpPr/>
            <p:nvPr/>
          </p:nvSpPr>
          <p:spPr>
            <a:xfrm rot="10800000" flipH="1">
              <a:off x="3657600" y="-1"/>
              <a:ext cx="392228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Single Corner Rounded 15">
              <a:extLst>
                <a:ext uri="{FF2B5EF4-FFF2-40B4-BE49-F238E27FC236}">
                  <a16:creationId xmlns:a16="http://schemas.microsoft.com/office/drawing/2014/main" id="{823DC0F1-6089-4D0B-ADFA-1743B011F2E5}"/>
                </a:ext>
              </a:extLst>
            </p:cNvPr>
            <p:cNvSpPr/>
            <p:nvPr/>
          </p:nvSpPr>
          <p:spPr>
            <a:xfrm rot="10800000" flipH="1">
              <a:off x="0" y="0"/>
              <a:ext cx="4866640"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64A311DD-4075-42A7-92F7-7A0E7F0D45FC}"/>
                </a:ext>
              </a:extLst>
            </p:cNvPr>
            <p:cNvSpPr txBox="1"/>
            <p:nvPr/>
          </p:nvSpPr>
          <p:spPr>
            <a:xfrm>
              <a:off x="101600" y="182880"/>
              <a:ext cx="4866640" cy="584775"/>
            </a:xfrm>
            <a:prstGeom prst="rect">
              <a:avLst/>
            </a:prstGeom>
            <a:noFill/>
          </p:spPr>
          <p:txBody>
            <a:bodyPr wrap="square" rtlCol="0">
              <a:spAutoFit/>
            </a:bodyPr>
            <a:lstStyle/>
            <a:p>
              <a:r>
                <a:rPr lang="en-GB" sz="3200" b="1" dirty="0">
                  <a:solidFill>
                    <a:schemeClr val="bg1"/>
                  </a:solidFill>
                </a:rPr>
                <a:t>Physical activity behaviour</a:t>
              </a:r>
            </a:p>
          </p:txBody>
        </p:sp>
        <p:sp>
          <p:nvSpPr>
            <p:cNvPr id="21" name="TextBox 20">
              <a:extLst>
                <a:ext uri="{FF2B5EF4-FFF2-40B4-BE49-F238E27FC236}">
                  <a16:creationId xmlns:a16="http://schemas.microsoft.com/office/drawing/2014/main" id="{758C36FC-10D1-4C77-8730-91CB11426464}"/>
                </a:ext>
              </a:extLst>
            </p:cNvPr>
            <p:cNvSpPr txBox="1"/>
            <p:nvPr/>
          </p:nvSpPr>
          <p:spPr>
            <a:xfrm>
              <a:off x="5003720" y="190531"/>
              <a:ext cx="2576174" cy="523220"/>
            </a:xfrm>
            <a:prstGeom prst="rect">
              <a:avLst/>
            </a:prstGeom>
            <a:noFill/>
          </p:spPr>
          <p:txBody>
            <a:bodyPr wrap="square" rtlCol="0">
              <a:spAutoFit/>
            </a:bodyPr>
            <a:lstStyle/>
            <a:p>
              <a:r>
                <a:rPr lang="en-GB" sz="2800" dirty="0">
                  <a:solidFill>
                    <a:srgbClr val="484043"/>
                  </a:solidFill>
                </a:rPr>
                <a:t>Outside school</a:t>
              </a:r>
            </a:p>
          </p:txBody>
        </p:sp>
      </p:grpSp>
      <p:pic>
        <p:nvPicPr>
          <p:cNvPr id="13" name="Picture 12" descr="Logo&#10;&#10;Description automatically generated">
            <a:extLst>
              <a:ext uri="{FF2B5EF4-FFF2-40B4-BE49-F238E27FC236}">
                <a16:creationId xmlns:a16="http://schemas.microsoft.com/office/drawing/2014/main" id="{E9E2FE87-4A82-4E0B-8461-156121C87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332" y="173633"/>
            <a:ext cx="1445928" cy="1445928"/>
          </a:xfrm>
          <a:prstGeom prst="rect">
            <a:avLst/>
          </a:prstGeom>
        </p:spPr>
      </p:pic>
      <p:graphicFrame>
        <p:nvGraphicFramePr>
          <p:cNvPr id="12" name="Chart 11">
            <a:extLst>
              <a:ext uri="{FF2B5EF4-FFF2-40B4-BE49-F238E27FC236}">
                <a16:creationId xmlns:a16="http://schemas.microsoft.com/office/drawing/2014/main" id="{22229D31-B042-4642-B1F3-188324CBE1B1}"/>
              </a:ext>
            </a:extLst>
          </p:cNvPr>
          <p:cNvGraphicFramePr>
            <a:graphicFrameLocks/>
          </p:cNvGraphicFramePr>
          <p:nvPr>
            <p:extLst>
              <p:ext uri="{D42A27DB-BD31-4B8C-83A1-F6EECF244321}">
                <p14:modId xmlns:p14="http://schemas.microsoft.com/office/powerpoint/2010/main" val="2554789337"/>
              </p:ext>
            </p:extLst>
          </p:nvPr>
        </p:nvGraphicFramePr>
        <p:xfrm>
          <a:off x="2460" y="1333935"/>
          <a:ext cx="6167280" cy="46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0BB5BDF3-4CB0-4447-B947-22E65B31084E}"/>
              </a:ext>
            </a:extLst>
          </p:cNvPr>
          <p:cNvGraphicFramePr>
            <a:graphicFrameLocks/>
          </p:cNvGraphicFramePr>
          <p:nvPr>
            <p:extLst>
              <p:ext uri="{D42A27DB-BD31-4B8C-83A1-F6EECF244321}">
                <p14:modId xmlns:p14="http://schemas.microsoft.com/office/powerpoint/2010/main" val="418608584"/>
              </p:ext>
            </p:extLst>
          </p:nvPr>
        </p:nvGraphicFramePr>
        <p:xfrm>
          <a:off x="6395640" y="1333934"/>
          <a:ext cx="5832000" cy="46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621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Rounded 7">
            <a:extLst>
              <a:ext uri="{FF2B5EF4-FFF2-40B4-BE49-F238E27FC236}">
                <a16:creationId xmlns:a16="http://schemas.microsoft.com/office/drawing/2014/main" id="{BF19EC43-EF2A-4477-84C9-1D33BF107321}"/>
              </a:ext>
            </a:extLst>
          </p:cNvPr>
          <p:cNvSpPr/>
          <p:nvPr/>
        </p:nvSpPr>
        <p:spPr>
          <a:xfrm rot="10800000" flipH="1">
            <a:off x="3784513" y="1"/>
            <a:ext cx="454986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35B149F-CB0A-4B6D-8FA9-EB31A647D108}"/>
              </a:ext>
            </a:extLst>
          </p:cNvPr>
          <p:cNvSpPr txBox="1"/>
          <p:nvPr/>
        </p:nvSpPr>
        <p:spPr>
          <a:xfrm>
            <a:off x="5529942" y="6533098"/>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sp>
        <p:nvSpPr>
          <p:cNvPr id="10" name="Rectangle: Single Corner Rounded 9">
            <a:extLst>
              <a:ext uri="{FF2B5EF4-FFF2-40B4-BE49-F238E27FC236}">
                <a16:creationId xmlns:a16="http://schemas.microsoft.com/office/drawing/2014/main" id="{72E5532B-B986-435B-AE80-0DEBB9B14060}"/>
              </a:ext>
            </a:extLst>
          </p:cNvPr>
          <p:cNvSpPr/>
          <p:nvPr/>
        </p:nvSpPr>
        <p:spPr>
          <a:xfrm rot="10800000" flipH="1">
            <a:off x="0" y="0"/>
            <a:ext cx="4866640"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9F0F82DC-1A61-4D6A-8AB1-1ECAE176242A}"/>
              </a:ext>
            </a:extLst>
          </p:cNvPr>
          <p:cNvSpPr txBox="1"/>
          <p:nvPr/>
        </p:nvSpPr>
        <p:spPr>
          <a:xfrm>
            <a:off x="101600" y="182880"/>
            <a:ext cx="4866640" cy="584775"/>
          </a:xfrm>
          <a:prstGeom prst="rect">
            <a:avLst/>
          </a:prstGeom>
          <a:noFill/>
        </p:spPr>
        <p:txBody>
          <a:bodyPr wrap="square" rtlCol="0">
            <a:spAutoFit/>
          </a:bodyPr>
          <a:lstStyle/>
          <a:p>
            <a:r>
              <a:rPr lang="en-GB" sz="3200" b="1" dirty="0">
                <a:solidFill>
                  <a:schemeClr val="bg1"/>
                </a:solidFill>
              </a:rPr>
              <a:t>Physical activity behaviour</a:t>
            </a:r>
          </a:p>
        </p:txBody>
      </p:sp>
      <p:sp>
        <p:nvSpPr>
          <p:cNvPr id="13" name="TextBox 12">
            <a:extLst>
              <a:ext uri="{FF2B5EF4-FFF2-40B4-BE49-F238E27FC236}">
                <a16:creationId xmlns:a16="http://schemas.microsoft.com/office/drawing/2014/main" id="{23DE83F3-E487-45E7-B436-CED800FCC304}"/>
              </a:ext>
            </a:extLst>
          </p:cNvPr>
          <p:cNvSpPr txBox="1"/>
          <p:nvPr/>
        </p:nvSpPr>
        <p:spPr>
          <a:xfrm>
            <a:off x="5058048" y="213657"/>
            <a:ext cx="3084918" cy="523220"/>
          </a:xfrm>
          <a:prstGeom prst="rect">
            <a:avLst/>
          </a:prstGeom>
          <a:noFill/>
        </p:spPr>
        <p:txBody>
          <a:bodyPr wrap="square" rtlCol="0">
            <a:spAutoFit/>
          </a:bodyPr>
          <a:lstStyle/>
          <a:p>
            <a:r>
              <a:rPr lang="en-GB" sz="2800" dirty="0">
                <a:solidFill>
                  <a:srgbClr val="484043"/>
                </a:solidFill>
              </a:rPr>
              <a:t>Compared to peers</a:t>
            </a:r>
          </a:p>
        </p:txBody>
      </p:sp>
      <p:pic>
        <p:nvPicPr>
          <p:cNvPr id="14" name="Picture 13" descr="Logo, company name&#10;&#10;Description automatically generated">
            <a:extLst>
              <a:ext uri="{FF2B5EF4-FFF2-40B4-BE49-F238E27FC236}">
                <a16:creationId xmlns:a16="http://schemas.microsoft.com/office/drawing/2014/main" id="{F259D4B4-C431-41AA-8443-E06001C72283}"/>
              </a:ext>
            </a:extLst>
          </p:cNvPr>
          <p:cNvPicPr>
            <a:picLocks noChangeAspect="1"/>
          </p:cNvPicPr>
          <p:nvPr/>
        </p:nvPicPr>
        <p:blipFill rotWithShape="1">
          <a:blip r:embed="rId3">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graphicFrame>
        <p:nvGraphicFramePr>
          <p:cNvPr id="16" name="Chart Placeholder 15">
            <a:extLst>
              <a:ext uri="{FF2B5EF4-FFF2-40B4-BE49-F238E27FC236}">
                <a16:creationId xmlns:a16="http://schemas.microsoft.com/office/drawing/2014/main" id="{14382449-395F-4564-805A-62AABBB7C6B2}"/>
              </a:ext>
            </a:extLst>
          </p:cNvPr>
          <p:cNvGraphicFramePr>
            <a:graphicFrameLocks noGrp="1"/>
          </p:cNvGraphicFramePr>
          <p:nvPr>
            <p:ph type="chart" sz="quarter" idx="10"/>
            <p:extLst>
              <p:ext uri="{D42A27DB-BD31-4B8C-83A1-F6EECF244321}">
                <p14:modId xmlns:p14="http://schemas.microsoft.com/office/powerpoint/2010/main" val="579648020"/>
              </p:ext>
            </p:extLst>
          </p:nvPr>
        </p:nvGraphicFramePr>
        <p:xfrm>
          <a:off x="119063" y="1150938"/>
          <a:ext cx="11901487" cy="4949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765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Single Corner Rounded 22">
            <a:extLst>
              <a:ext uri="{FF2B5EF4-FFF2-40B4-BE49-F238E27FC236}">
                <a16:creationId xmlns:a16="http://schemas.microsoft.com/office/drawing/2014/main" id="{5671DC55-A0E5-4182-9DE6-92DF4412498C}"/>
              </a:ext>
            </a:extLst>
          </p:cNvPr>
          <p:cNvSpPr/>
          <p:nvPr/>
        </p:nvSpPr>
        <p:spPr>
          <a:xfrm rot="10800000" flipH="1">
            <a:off x="6376222" y="12538"/>
            <a:ext cx="4549862" cy="1016000"/>
          </a:xfrm>
          <a:prstGeom prst="round1Rect">
            <a:avLst>
              <a:gd name="adj" fmla="val 294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Single Corner Rounded 16">
            <a:extLst>
              <a:ext uri="{FF2B5EF4-FFF2-40B4-BE49-F238E27FC236}">
                <a16:creationId xmlns:a16="http://schemas.microsoft.com/office/drawing/2014/main" id="{F08BFBCC-F0E2-4423-BE48-22CD92D418BD}"/>
              </a:ext>
            </a:extLst>
          </p:cNvPr>
          <p:cNvSpPr/>
          <p:nvPr/>
        </p:nvSpPr>
        <p:spPr>
          <a:xfrm rot="10800000" flipH="1">
            <a:off x="3784513" y="1"/>
            <a:ext cx="454986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21854D06-EAC1-46C1-B797-69FEAFF1C4BD}"/>
              </a:ext>
            </a:extLst>
          </p:cNvPr>
          <p:cNvSpPr txBox="1"/>
          <p:nvPr/>
        </p:nvSpPr>
        <p:spPr>
          <a:xfrm>
            <a:off x="5058048" y="213657"/>
            <a:ext cx="3084918" cy="523220"/>
          </a:xfrm>
          <a:prstGeom prst="rect">
            <a:avLst/>
          </a:prstGeom>
          <a:noFill/>
        </p:spPr>
        <p:txBody>
          <a:bodyPr wrap="square" rtlCol="0">
            <a:spAutoFit/>
          </a:bodyPr>
          <a:lstStyle/>
          <a:p>
            <a:r>
              <a:rPr lang="en-GB" sz="2800" dirty="0">
                <a:solidFill>
                  <a:srgbClr val="484043"/>
                </a:solidFill>
              </a:rPr>
              <a:t>Compared to peers</a:t>
            </a:r>
          </a:p>
        </p:txBody>
      </p:sp>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grpSp>
        <p:nvGrpSpPr>
          <p:cNvPr id="16" name="Group 15">
            <a:extLst>
              <a:ext uri="{FF2B5EF4-FFF2-40B4-BE49-F238E27FC236}">
                <a16:creationId xmlns:a16="http://schemas.microsoft.com/office/drawing/2014/main" id="{8F913D91-464C-4FD7-9692-5AF427FF64C5}"/>
              </a:ext>
            </a:extLst>
          </p:cNvPr>
          <p:cNvGrpSpPr/>
          <p:nvPr/>
        </p:nvGrpSpPr>
        <p:grpSpPr>
          <a:xfrm>
            <a:off x="0" y="2"/>
            <a:ext cx="4968240" cy="1016000"/>
            <a:chOff x="0" y="-9525"/>
            <a:chExt cx="4968240" cy="1016000"/>
          </a:xfrm>
        </p:grpSpPr>
        <p:sp>
          <p:nvSpPr>
            <p:cNvPr id="20" name="Rectangle: Single Corner Rounded 19">
              <a:extLst>
                <a:ext uri="{FF2B5EF4-FFF2-40B4-BE49-F238E27FC236}">
                  <a16:creationId xmlns:a16="http://schemas.microsoft.com/office/drawing/2014/main" id="{72FB9AD6-0021-4205-A0BF-8D1D25CB2776}"/>
                </a:ext>
              </a:extLst>
            </p:cNvPr>
            <p:cNvSpPr/>
            <p:nvPr/>
          </p:nvSpPr>
          <p:spPr>
            <a:xfrm rot="10800000" flipH="1">
              <a:off x="0" y="-9525"/>
              <a:ext cx="4866640"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9BA50D0-0310-4A18-9D82-C2453AC54B96}"/>
                </a:ext>
              </a:extLst>
            </p:cNvPr>
            <p:cNvSpPr txBox="1"/>
            <p:nvPr/>
          </p:nvSpPr>
          <p:spPr>
            <a:xfrm>
              <a:off x="101600" y="182880"/>
              <a:ext cx="4866640" cy="584775"/>
            </a:xfrm>
            <a:prstGeom prst="rect">
              <a:avLst/>
            </a:prstGeom>
            <a:noFill/>
          </p:spPr>
          <p:txBody>
            <a:bodyPr wrap="square" rtlCol="0">
              <a:spAutoFit/>
            </a:bodyPr>
            <a:lstStyle/>
            <a:p>
              <a:r>
                <a:rPr lang="en-GB" sz="3200" b="1" dirty="0">
                  <a:solidFill>
                    <a:schemeClr val="bg1"/>
                  </a:solidFill>
                </a:rPr>
                <a:t>Physical activity behaviour</a:t>
              </a:r>
            </a:p>
          </p:txBody>
        </p:sp>
      </p:grpSp>
      <p:sp>
        <p:nvSpPr>
          <p:cNvPr id="24" name="TextBox 23">
            <a:extLst>
              <a:ext uri="{FF2B5EF4-FFF2-40B4-BE49-F238E27FC236}">
                <a16:creationId xmlns:a16="http://schemas.microsoft.com/office/drawing/2014/main" id="{6803A75A-4E05-43C6-8195-51D813333E52}"/>
              </a:ext>
            </a:extLst>
          </p:cNvPr>
          <p:cNvSpPr txBox="1"/>
          <p:nvPr/>
        </p:nvSpPr>
        <p:spPr>
          <a:xfrm>
            <a:off x="8424183" y="207144"/>
            <a:ext cx="2310492" cy="523220"/>
          </a:xfrm>
          <a:prstGeom prst="rect">
            <a:avLst/>
          </a:prstGeom>
          <a:solidFill>
            <a:schemeClr val="bg1">
              <a:lumMod val="95000"/>
            </a:schemeClr>
          </a:solidFill>
        </p:spPr>
        <p:txBody>
          <a:bodyPr wrap="square" rtlCol="0">
            <a:spAutoFit/>
          </a:bodyPr>
          <a:lstStyle/>
          <a:p>
            <a:r>
              <a:rPr lang="en-GB" sz="2800" dirty="0">
                <a:solidFill>
                  <a:srgbClr val="484043"/>
                </a:solidFill>
              </a:rPr>
              <a:t>At school</a:t>
            </a:r>
          </a:p>
        </p:txBody>
      </p:sp>
      <p:pic>
        <p:nvPicPr>
          <p:cNvPr id="12" name="Picture 11" descr="Logo, company name&#10;&#10;Description automatically generated">
            <a:extLst>
              <a:ext uri="{FF2B5EF4-FFF2-40B4-BE49-F238E27FC236}">
                <a16:creationId xmlns:a16="http://schemas.microsoft.com/office/drawing/2014/main" id="{4B22C694-CFDE-4821-87EF-A90C4D7ABD5D}"/>
              </a:ext>
            </a:extLst>
          </p:cNvPr>
          <p:cNvPicPr>
            <a:picLocks noChangeAspect="1"/>
          </p:cNvPicPr>
          <p:nvPr/>
        </p:nvPicPr>
        <p:blipFill rotWithShape="1">
          <a:blip r:embed="rId2">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graphicFrame>
        <p:nvGraphicFramePr>
          <p:cNvPr id="14" name="Chart Placeholder 13">
            <a:extLst>
              <a:ext uri="{FF2B5EF4-FFF2-40B4-BE49-F238E27FC236}">
                <a16:creationId xmlns:a16="http://schemas.microsoft.com/office/drawing/2014/main" id="{902635C0-5898-40BB-92F8-E137B5F86EF3}"/>
              </a:ext>
            </a:extLst>
          </p:cNvPr>
          <p:cNvGraphicFramePr>
            <a:graphicFrameLocks noGrp="1"/>
          </p:cNvGraphicFramePr>
          <p:nvPr>
            <p:ph type="chart" sz="quarter" idx="10"/>
          </p:nvPr>
        </p:nvGraphicFramePr>
        <p:xfrm>
          <a:off x="119063" y="1150938"/>
          <a:ext cx="11901487" cy="4949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92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sp>
        <p:nvSpPr>
          <p:cNvPr id="11" name="Rectangle: Single Corner Rounded 10">
            <a:extLst>
              <a:ext uri="{FF2B5EF4-FFF2-40B4-BE49-F238E27FC236}">
                <a16:creationId xmlns:a16="http://schemas.microsoft.com/office/drawing/2014/main" id="{38AB1941-9AEF-4A13-84DB-C378C62775F6}"/>
              </a:ext>
            </a:extLst>
          </p:cNvPr>
          <p:cNvSpPr/>
          <p:nvPr/>
        </p:nvSpPr>
        <p:spPr>
          <a:xfrm rot="10800000" flipH="1">
            <a:off x="6376222" y="12538"/>
            <a:ext cx="4549862" cy="1016000"/>
          </a:xfrm>
          <a:prstGeom prst="round1Rect">
            <a:avLst>
              <a:gd name="adj" fmla="val 294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Single Corner Rounded 11">
            <a:extLst>
              <a:ext uri="{FF2B5EF4-FFF2-40B4-BE49-F238E27FC236}">
                <a16:creationId xmlns:a16="http://schemas.microsoft.com/office/drawing/2014/main" id="{EE6F8AD7-9770-4DD6-9C36-5133DB90857E}"/>
              </a:ext>
            </a:extLst>
          </p:cNvPr>
          <p:cNvSpPr/>
          <p:nvPr/>
        </p:nvSpPr>
        <p:spPr>
          <a:xfrm rot="10800000" flipH="1">
            <a:off x="3784513" y="1"/>
            <a:ext cx="454986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A707EB11-F751-4E68-893E-50EECBA7AB26}"/>
              </a:ext>
            </a:extLst>
          </p:cNvPr>
          <p:cNvSpPr txBox="1"/>
          <p:nvPr/>
        </p:nvSpPr>
        <p:spPr>
          <a:xfrm>
            <a:off x="5058048" y="213657"/>
            <a:ext cx="3084918" cy="523220"/>
          </a:xfrm>
          <a:prstGeom prst="rect">
            <a:avLst/>
          </a:prstGeom>
          <a:noFill/>
        </p:spPr>
        <p:txBody>
          <a:bodyPr wrap="square" rtlCol="0">
            <a:spAutoFit/>
          </a:bodyPr>
          <a:lstStyle/>
          <a:p>
            <a:r>
              <a:rPr lang="en-GB" sz="2800" dirty="0">
                <a:solidFill>
                  <a:srgbClr val="484043"/>
                </a:solidFill>
              </a:rPr>
              <a:t>Compared to peers</a:t>
            </a:r>
          </a:p>
        </p:txBody>
      </p:sp>
      <p:grpSp>
        <p:nvGrpSpPr>
          <p:cNvPr id="20" name="Group 19">
            <a:extLst>
              <a:ext uri="{FF2B5EF4-FFF2-40B4-BE49-F238E27FC236}">
                <a16:creationId xmlns:a16="http://schemas.microsoft.com/office/drawing/2014/main" id="{845DC126-2C14-4E6C-8FEC-740F9E1B0FB9}"/>
              </a:ext>
            </a:extLst>
          </p:cNvPr>
          <p:cNvGrpSpPr/>
          <p:nvPr/>
        </p:nvGrpSpPr>
        <p:grpSpPr>
          <a:xfrm>
            <a:off x="0" y="2"/>
            <a:ext cx="4968240" cy="1016000"/>
            <a:chOff x="0" y="-9525"/>
            <a:chExt cx="4968240" cy="1016000"/>
          </a:xfrm>
        </p:grpSpPr>
        <p:sp>
          <p:nvSpPr>
            <p:cNvPr id="22" name="Rectangle: Single Corner Rounded 21">
              <a:extLst>
                <a:ext uri="{FF2B5EF4-FFF2-40B4-BE49-F238E27FC236}">
                  <a16:creationId xmlns:a16="http://schemas.microsoft.com/office/drawing/2014/main" id="{F75584F9-8CC5-49D1-8802-96ABEC397C3C}"/>
                </a:ext>
              </a:extLst>
            </p:cNvPr>
            <p:cNvSpPr/>
            <p:nvPr/>
          </p:nvSpPr>
          <p:spPr>
            <a:xfrm rot="10800000" flipH="1">
              <a:off x="0" y="-9525"/>
              <a:ext cx="4866640"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62D58257-2945-49D1-9597-DB066AE64224}"/>
                </a:ext>
              </a:extLst>
            </p:cNvPr>
            <p:cNvSpPr txBox="1"/>
            <p:nvPr/>
          </p:nvSpPr>
          <p:spPr>
            <a:xfrm>
              <a:off x="101600" y="182880"/>
              <a:ext cx="4866640" cy="584775"/>
            </a:xfrm>
            <a:prstGeom prst="rect">
              <a:avLst/>
            </a:prstGeom>
            <a:noFill/>
          </p:spPr>
          <p:txBody>
            <a:bodyPr wrap="square" rtlCol="0">
              <a:spAutoFit/>
            </a:bodyPr>
            <a:lstStyle/>
            <a:p>
              <a:r>
                <a:rPr lang="en-GB" sz="3200" b="1" dirty="0">
                  <a:solidFill>
                    <a:schemeClr val="bg1"/>
                  </a:solidFill>
                </a:rPr>
                <a:t>Physical activity behaviour</a:t>
              </a:r>
            </a:p>
          </p:txBody>
        </p:sp>
      </p:grpSp>
      <p:sp>
        <p:nvSpPr>
          <p:cNvPr id="24" name="TextBox 23">
            <a:extLst>
              <a:ext uri="{FF2B5EF4-FFF2-40B4-BE49-F238E27FC236}">
                <a16:creationId xmlns:a16="http://schemas.microsoft.com/office/drawing/2014/main" id="{18772154-93A6-40FD-9FAE-11AB32B779FA}"/>
              </a:ext>
            </a:extLst>
          </p:cNvPr>
          <p:cNvSpPr txBox="1"/>
          <p:nvPr/>
        </p:nvSpPr>
        <p:spPr>
          <a:xfrm>
            <a:off x="8424182" y="207144"/>
            <a:ext cx="2415267" cy="523220"/>
          </a:xfrm>
          <a:prstGeom prst="rect">
            <a:avLst/>
          </a:prstGeom>
          <a:solidFill>
            <a:schemeClr val="bg1">
              <a:lumMod val="95000"/>
            </a:schemeClr>
          </a:solidFill>
        </p:spPr>
        <p:txBody>
          <a:bodyPr wrap="square" rtlCol="0">
            <a:spAutoFit/>
          </a:bodyPr>
          <a:lstStyle/>
          <a:p>
            <a:r>
              <a:rPr lang="en-GB" sz="2800" dirty="0">
                <a:solidFill>
                  <a:srgbClr val="484043"/>
                </a:solidFill>
              </a:rPr>
              <a:t>Outside school</a:t>
            </a:r>
          </a:p>
        </p:txBody>
      </p:sp>
      <p:pic>
        <p:nvPicPr>
          <p:cNvPr id="14" name="Picture 13" descr="Logo, company name&#10;&#10;Description automatically generated">
            <a:extLst>
              <a:ext uri="{FF2B5EF4-FFF2-40B4-BE49-F238E27FC236}">
                <a16:creationId xmlns:a16="http://schemas.microsoft.com/office/drawing/2014/main" id="{5D28DD77-A80A-44D0-AE38-1C0237B466CC}"/>
              </a:ext>
            </a:extLst>
          </p:cNvPr>
          <p:cNvPicPr>
            <a:picLocks noChangeAspect="1"/>
          </p:cNvPicPr>
          <p:nvPr/>
        </p:nvPicPr>
        <p:blipFill rotWithShape="1">
          <a:blip r:embed="rId3">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graphicFrame>
        <p:nvGraphicFramePr>
          <p:cNvPr id="15" name="Chart Placeholder 14">
            <a:extLst>
              <a:ext uri="{FF2B5EF4-FFF2-40B4-BE49-F238E27FC236}">
                <a16:creationId xmlns:a16="http://schemas.microsoft.com/office/drawing/2014/main" id="{005E2C1E-5012-42A8-A2FD-1EC3474F974B}"/>
              </a:ext>
            </a:extLst>
          </p:cNvPr>
          <p:cNvGraphicFramePr>
            <a:graphicFrameLocks noGrp="1"/>
          </p:cNvGraphicFramePr>
          <p:nvPr>
            <p:ph type="chart" sz="quarter" idx="10"/>
          </p:nvPr>
        </p:nvGraphicFramePr>
        <p:xfrm>
          <a:off x="119063" y="1150938"/>
          <a:ext cx="11901487" cy="4949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9649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2548C6-9463-40C8-9B46-2CD3F4BAEFB8}"/>
              </a:ext>
            </a:extLst>
          </p:cNvPr>
          <p:cNvSpPr>
            <a:spLocks noGrp="1"/>
          </p:cNvSpPr>
          <p:nvPr>
            <p:ph type="body" sz="quarter" idx="10"/>
          </p:nvPr>
        </p:nvSpPr>
        <p:spPr/>
        <p:txBody>
          <a:bodyPr>
            <a:normAutofit fontScale="47500" lnSpcReduction="20000"/>
          </a:bodyPr>
          <a:lstStyle/>
          <a:p>
            <a:pPr marL="0" indent="0">
              <a:spcBef>
                <a:spcPts val="0"/>
              </a:spcBef>
              <a:spcAft>
                <a:spcPts val="600"/>
              </a:spcAft>
              <a:buNone/>
            </a:pPr>
            <a:r>
              <a:rPr lang="en-GB" sz="2800" b="1" dirty="0">
                <a:solidFill>
                  <a:srgbClr val="484043"/>
                </a:solidFill>
              </a:rPr>
              <a:t>Identify as needing extra help (disability)</a:t>
            </a:r>
          </a:p>
          <a:p>
            <a:pPr marL="0" indent="0">
              <a:spcBef>
                <a:spcPts val="0"/>
              </a:spcBef>
              <a:spcAft>
                <a:spcPts val="600"/>
              </a:spcAft>
              <a:buNone/>
            </a:pPr>
            <a:r>
              <a:rPr lang="en-GB" sz="2800" dirty="0">
                <a:solidFill>
                  <a:srgbClr val="484043"/>
                </a:solidFill>
              </a:rPr>
              <a:t>The questions asked about disability varied by age. As the number of children who have reported having a disability is quite high it is possible that some children may have identified a disability due to a lack of comprehension of the question therefore we have referred to this as ‘needing extra help’</a:t>
            </a:r>
          </a:p>
          <a:p>
            <a:pPr marL="0" indent="0">
              <a:spcBef>
                <a:spcPts val="0"/>
              </a:spcBef>
              <a:spcAft>
                <a:spcPts val="600"/>
              </a:spcAft>
              <a:buNone/>
            </a:pPr>
            <a:r>
              <a:rPr lang="en-GB" sz="2800" dirty="0">
                <a:solidFill>
                  <a:srgbClr val="484043"/>
                </a:solidFill>
              </a:rPr>
              <a:t>No extra help</a:t>
            </a:r>
          </a:p>
          <a:p>
            <a:pPr marL="0" indent="0">
              <a:spcBef>
                <a:spcPts val="0"/>
              </a:spcBef>
              <a:spcAft>
                <a:spcPts val="600"/>
              </a:spcAft>
              <a:buNone/>
            </a:pPr>
            <a:r>
              <a:rPr lang="en-GB" sz="2800" dirty="0">
                <a:solidFill>
                  <a:srgbClr val="484043"/>
                </a:solidFill>
              </a:rPr>
              <a:t>Extra help</a:t>
            </a:r>
          </a:p>
          <a:p>
            <a:pPr marL="0" indent="0">
              <a:spcBef>
                <a:spcPts val="0"/>
              </a:spcBef>
              <a:spcAft>
                <a:spcPts val="600"/>
              </a:spcAft>
              <a:buNone/>
            </a:pPr>
            <a:endParaRPr lang="en-GB" sz="2800" b="1" dirty="0">
              <a:solidFill>
                <a:srgbClr val="484043"/>
              </a:solidFill>
            </a:endParaRPr>
          </a:p>
          <a:p>
            <a:pPr marL="0" indent="0">
              <a:spcBef>
                <a:spcPts val="0"/>
              </a:spcBef>
              <a:spcAft>
                <a:spcPts val="600"/>
              </a:spcAft>
              <a:buNone/>
            </a:pPr>
            <a:r>
              <a:rPr lang="en-GB" sz="2800" b="1" dirty="0">
                <a:solidFill>
                  <a:srgbClr val="484043"/>
                </a:solidFill>
              </a:rPr>
              <a:t>Family affluence</a:t>
            </a:r>
          </a:p>
          <a:p>
            <a:pPr marL="0" indent="0">
              <a:spcBef>
                <a:spcPts val="0"/>
              </a:spcBef>
              <a:spcAft>
                <a:spcPts val="600"/>
              </a:spcAft>
              <a:buNone/>
            </a:pPr>
            <a:r>
              <a:rPr lang="en-GB" sz="2800" dirty="0">
                <a:solidFill>
                  <a:srgbClr val="484043"/>
                </a:solidFill>
              </a:rPr>
              <a:t>This is a standard scale developed for the Health Behaviour in School Aged Children Survey (an international study of 11-15 year olds) which involves asking a series of questions and provides an overall score between 0-13</a:t>
            </a:r>
          </a:p>
          <a:p>
            <a:pPr marL="0" indent="0">
              <a:spcBef>
                <a:spcPts val="0"/>
              </a:spcBef>
              <a:spcAft>
                <a:spcPts val="600"/>
              </a:spcAft>
              <a:buNone/>
            </a:pPr>
            <a:r>
              <a:rPr lang="en-GB" sz="2800" dirty="0">
                <a:solidFill>
                  <a:srgbClr val="484043"/>
                </a:solidFill>
              </a:rPr>
              <a:t>Low family affluence – Score range 0-6</a:t>
            </a:r>
          </a:p>
          <a:p>
            <a:pPr marL="0" indent="0">
              <a:spcBef>
                <a:spcPts val="0"/>
              </a:spcBef>
              <a:spcAft>
                <a:spcPts val="600"/>
              </a:spcAft>
              <a:buNone/>
            </a:pPr>
            <a:r>
              <a:rPr lang="en-GB" sz="2800" dirty="0">
                <a:solidFill>
                  <a:srgbClr val="484043"/>
                </a:solidFill>
              </a:rPr>
              <a:t>Medium family affluence – Score range 7-10</a:t>
            </a:r>
          </a:p>
          <a:p>
            <a:pPr marL="0" indent="0">
              <a:spcBef>
                <a:spcPts val="0"/>
              </a:spcBef>
              <a:spcAft>
                <a:spcPts val="600"/>
              </a:spcAft>
              <a:buNone/>
            </a:pPr>
            <a:r>
              <a:rPr lang="en-GB" sz="2800" dirty="0">
                <a:solidFill>
                  <a:srgbClr val="484043"/>
                </a:solidFill>
              </a:rPr>
              <a:t>High family affluence – Score range 11-13</a:t>
            </a:r>
          </a:p>
          <a:p>
            <a:pPr marL="0" indent="0">
              <a:spcBef>
                <a:spcPts val="0"/>
              </a:spcBef>
              <a:spcAft>
                <a:spcPts val="600"/>
              </a:spcAft>
              <a:buNone/>
            </a:pPr>
            <a:endParaRPr lang="en-GB" sz="2800" dirty="0">
              <a:solidFill>
                <a:srgbClr val="484043"/>
              </a:solidFill>
            </a:endParaRPr>
          </a:p>
          <a:p>
            <a:pPr marL="0" indent="0">
              <a:spcBef>
                <a:spcPts val="0"/>
              </a:spcBef>
              <a:spcAft>
                <a:spcPts val="600"/>
              </a:spcAft>
              <a:buNone/>
            </a:pPr>
            <a:r>
              <a:rPr lang="en-GB" sz="2800" b="1" dirty="0">
                <a:solidFill>
                  <a:srgbClr val="484043"/>
                </a:solidFill>
              </a:rPr>
              <a:t>Year groups</a:t>
            </a:r>
          </a:p>
          <a:p>
            <a:pPr marL="0" indent="0">
              <a:spcBef>
                <a:spcPts val="0"/>
              </a:spcBef>
              <a:spcAft>
                <a:spcPts val="600"/>
              </a:spcAft>
              <a:buNone/>
            </a:pPr>
            <a:r>
              <a:rPr lang="en-GB" sz="2800" dirty="0">
                <a:solidFill>
                  <a:srgbClr val="484043"/>
                </a:solidFill>
              </a:rPr>
              <a:t>Years 1-2	Aged 4-6 (survey completed by parents)</a:t>
            </a:r>
          </a:p>
          <a:p>
            <a:pPr marL="0" indent="0">
              <a:spcBef>
                <a:spcPts val="0"/>
              </a:spcBef>
              <a:spcAft>
                <a:spcPts val="600"/>
              </a:spcAft>
              <a:buNone/>
            </a:pPr>
            <a:r>
              <a:rPr lang="en-GB" sz="2800" dirty="0">
                <a:solidFill>
                  <a:srgbClr val="484043"/>
                </a:solidFill>
              </a:rPr>
              <a:t>Years 3-4	Aged 7-9</a:t>
            </a:r>
          </a:p>
          <a:p>
            <a:pPr marL="0" indent="0">
              <a:spcBef>
                <a:spcPts val="0"/>
              </a:spcBef>
              <a:spcAft>
                <a:spcPts val="600"/>
              </a:spcAft>
              <a:buNone/>
            </a:pPr>
            <a:r>
              <a:rPr lang="en-GB" sz="2800" dirty="0">
                <a:solidFill>
                  <a:srgbClr val="484043"/>
                </a:solidFill>
              </a:rPr>
              <a:t>Years 5-6	Aged 9-11</a:t>
            </a:r>
          </a:p>
          <a:p>
            <a:pPr marL="0" indent="0">
              <a:spcBef>
                <a:spcPts val="0"/>
              </a:spcBef>
              <a:spcAft>
                <a:spcPts val="600"/>
              </a:spcAft>
              <a:buNone/>
            </a:pPr>
            <a:r>
              <a:rPr lang="en-GB" sz="2800" dirty="0">
                <a:solidFill>
                  <a:srgbClr val="484043"/>
                </a:solidFill>
              </a:rPr>
              <a:t>Years 7-9	Aged 11-13</a:t>
            </a:r>
          </a:p>
          <a:p>
            <a:pPr marL="0" indent="0">
              <a:spcBef>
                <a:spcPts val="0"/>
              </a:spcBef>
              <a:spcAft>
                <a:spcPts val="600"/>
              </a:spcAft>
              <a:buNone/>
            </a:pPr>
            <a:r>
              <a:rPr lang="en-GB" sz="2800" dirty="0">
                <a:solidFill>
                  <a:srgbClr val="484043"/>
                </a:solidFill>
              </a:rPr>
              <a:t>Years 9-11	Aged 13-16</a:t>
            </a:r>
          </a:p>
          <a:p>
            <a:endParaRPr lang="en-GB" dirty="0"/>
          </a:p>
        </p:txBody>
      </p:sp>
      <p:sp>
        <p:nvSpPr>
          <p:cNvPr id="3" name="Title 2">
            <a:extLst>
              <a:ext uri="{FF2B5EF4-FFF2-40B4-BE49-F238E27FC236}">
                <a16:creationId xmlns:a16="http://schemas.microsoft.com/office/drawing/2014/main" id="{7E02B02E-A539-40B7-BDE5-3624A323BD17}"/>
              </a:ext>
            </a:extLst>
          </p:cNvPr>
          <p:cNvSpPr>
            <a:spLocks noGrp="1"/>
          </p:cNvSpPr>
          <p:nvPr>
            <p:ph type="title"/>
          </p:nvPr>
        </p:nvSpPr>
        <p:spPr/>
        <p:txBody>
          <a:bodyPr/>
          <a:lstStyle/>
          <a:p>
            <a:r>
              <a:rPr lang="en-GB" dirty="0"/>
              <a:t>Demographics</a:t>
            </a:r>
          </a:p>
        </p:txBody>
      </p:sp>
    </p:spTree>
    <p:extLst>
      <p:ext uri="{BB962C8B-B14F-4D97-AF65-F5344CB8AC3E}">
        <p14:creationId xmlns:p14="http://schemas.microsoft.com/office/powerpoint/2010/main" val="40209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sp>
        <p:nvSpPr>
          <p:cNvPr id="19" name="TextBox 18">
            <a:extLst>
              <a:ext uri="{FF2B5EF4-FFF2-40B4-BE49-F238E27FC236}">
                <a16:creationId xmlns:a16="http://schemas.microsoft.com/office/drawing/2014/main" id="{C53BDC39-40FB-4C8D-B459-7586EA93E1F2}"/>
              </a:ext>
            </a:extLst>
          </p:cNvPr>
          <p:cNvSpPr txBox="1"/>
          <p:nvPr/>
        </p:nvSpPr>
        <p:spPr>
          <a:xfrm>
            <a:off x="4793394" y="96905"/>
            <a:ext cx="1892541" cy="954107"/>
          </a:xfrm>
          <a:prstGeom prst="rect">
            <a:avLst/>
          </a:prstGeom>
          <a:noFill/>
        </p:spPr>
        <p:txBody>
          <a:bodyPr wrap="square" rtlCol="0">
            <a:spAutoFit/>
          </a:bodyPr>
          <a:lstStyle/>
          <a:p>
            <a:r>
              <a:rPr lang="en-GB" sz="2800" dirty="0">
                <a:solidFill>
                  <a:srgbClr val="484043"/>
                </a:solidFill>
              </a:rPr>
              <a:t>Everywhere</a:t>
            </a:r>
          </a:p>
          <a:p>
            <a:endParaRPr lang="en-GB" sz="2800" dirty="0">
              <a:solidFill>
                <a:srgbClr val="BD1923"/>
              </a:solidFill>
            </a:endParaRPr>
          </a:p>
        </p:txBody>
      </p:sp>
      <p:sp>
        <p:nvSpPr>
          <p:cNvPr id="21" name="Rectangle: Single Corner Rounded 20">
            <a:extLst>
              <a:ext uri="{FF2B5EF4-FFF2-40B4-BE49-F238E27FC236}">
                <a16:creationId xmlns:a16="http://schemas.microsoft.com/office/drawing/2014/main" id="{8F8BDB72-0DC9-4122-B14A-6B3E225D0458}"/>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Single Corner Rounded 21">
            <a:extLst>
              <a:ext uri="{FF2B5EF4-FFF2-40B4-BE49-F238E27FC236}">
                <a16:creationId xmlns:a16="http://schemas.microsoft.com/office/drawing/2014/main" id="{92160E3A-99EA-45C4-AE4F-6603C5F01719}"/>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3" name="TextBox 22">
            <a:extLst>
              <a:ext uri="{FF2B5EF4-FFF2-40B4-BE49-F238E27FC236}">
                <a16:creationId xmlns:a16="http://schemas.microsoft.com/office/drawing/2014/main" id="{CCE73CB0-9B26-4351-943F-8DA87D253414}"/>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4" name="TextBox 23">
            <a:extLst>
              <a:ext uri="{FF2B5EF4-FFF2-40B4-BE49-F238E27FC236}">
                <a16:creationId xmlns:a16="http://schemas.microsoft.com/office/drawing/2014/main" id="{6803CC6F-98A8-466D-BAA8-54CF6036376D}"/>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pic>
        <p:nvPicPr>
          <p:cNvPr id="11" name="Picture 10" descr="Logo, company name&#10;&#10;Description automatically generated">
            <a:extLst>
              <a:ext uri="{FF2B5EF4-FFF2-40B4-BE49-F238E27FC236}">
                <a16:creationId xmlns:a16="http://schemas.microsoft.com/office/drawing/2014/main" id="{A0769F1A-D9C0-4979-B0E6-1339534F0282}"/>
              </a:ext>
            </a:extLst>
          </p:cNvPr>
          <p:cNvPicPr>
            <a:picLocks noChangeAspect="1"/>
          </p:cNvPicPr>
          <p:nvPr/>
        </p:nvPicPr>
        <p:blipFill rotWithShape="1">
          <a:blip r:embed="rId3">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sp>
        <p:nvSpPr>
          <p:cNvPr id="14" name="TextBox 13">
            <a:extLst>
              <a:ext uri="{FF2B5EF4-FFF2-40B4-BE49-F238E27FC236}">
                <a16:creationId xmlns:a16="http://schemas.microsoft.com/office/drawing/2014/main" id="{23940999-67BF-4598-A7B7-F840E06383C8}"/>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60 minutes or more a day</a:t>
            </a:r>
          </a:p>
        </p:txBody>
      </p:sp>
      <p:graphicFrame>
        <p:nvGraphicFramePr>
          <p:cNvPr id="12" name="Chart 11">
            <a:extLst>
              <a:ext uri="{FF2B5EF4-FFF2-40B4-BE49-F238E27FC236}">
                <a16:creationId xmlns:a16="http://schemas.microsoft.com/office/drawing/2014/main" id="{72DF4D4C-2F0D-4343-B592-B78628FCB9F2}"/>
              </a:ext>
            </a:extLst>
          </p:cNvPr>
          <p:cNvGraphicFramePr>
            <a:graphicFrameLocks/>
          </p:cNvGraphicFramePr>
          <p:nvPr>
            <p:extLst>
              <p:ext uri="{D42A27DB-BD31-4B8C-83A1-F6EECF244321}">
                <p14:modId xmlns:p14="http://schemas.microsoft.com/office/powerpoint/2010/main" val="1175443855"/>
              </p:ext>
            </p:extLst>
          </p:nvPr>
        </p:nvGraphicFramePr>
        <p:xfrm>
          <a:off x="336000" y="1488506"/>
          <a:ext cx="11520000" cy="473442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095DFF6-592A-4ADB-ABFD-A3B5AC85BE05}"/>
              </a:ext>
            </a:extLst>
          </p:cNvPr>
          <p:cNvSpPr txBox="1"/>
          <p:nvPr/>
        </p:nvSpPr>
        <p:spPr>
          <a:xfrm>
            <a:off x="7868393" y="6339133"/>
            <a:ext cx="4214614" cy="261610"/>
          </a:xfrm>
          <a:prstGeom prst="rect">
            <a:avLst/>
          </a:prstGeom>
          <a:noFill/>
        </p:spPr>
        <p:txBody>
          <a:bodyPr wrap="square" rtlCol="0">
            <a:spAutoFit/>
          </a:bodyPr>
          <a:lstStyle/>
          <a:p>
            <a:pPr algn="r"/>
            <a:r>
              <a:rPr lang="en-GB" sz="1100" dirty="0">
                <a:solidFill>
                  <a:srgbClr val="FF0000"/>
                </a:solidFill>
              </a:rPr>
              <a:t>Data is not provided for Active Lincs where sample size is less than 150</a:t>
            </a:r>
          </a:p>
        </p:txBody>
      </p:sp>
    </p:spTree>
    <p:extLst>
      <p:ext uri="{BB962C8B-B14F-4D97-AF65-F5344CB8AC3E}">
        <p14:creationId xmlns:p14="http://schemas.microsoft.com/office/powerpoint/2010/main" val="331713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Single Corner Rounded 34">
            <a:extLst>
              <a:ext uri="{FF2B5EF4-FFF2-40B4-BE49-F238E27FC236}">
                <a16:creationId xmlns:a16="http://schemas.microsoft.com/office/drawing/2014/main" id="{9957CA07-EF08-41D8-8BBE-AD7014069F8D}"/>
              </a:ext>
            </a:extLst>
          </p:cNvPr>
          <p:cNvSpPr/>
          <p:nvPr/>
        </p:nvSpPr>
        <p:spPr>
          <a:xfrm rot="10800000" flipH="1">
            <a:off x="7527246" y="-3188"/>
            <a:ext cx="2795839"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sp>
        <p:nvSpPr>
          <p:cNvPr id="30" name="TextBox 29">
            <a:extLst>
              <a:ext uri="{FF2B5EF4-FFF2-40B4-BE49-F238E27FC236}">
                <a16:creationId xmlns:a16="http://schemas.microsoft.com/office/drawing/2014/main" id="{05B3DB8A-DA3B-4FD0-9E37-30AD73BCC77F}"/>
              </a:ext>
            </a:extLst>
          </p:cNvPr>
          <p:cNvSpPr txBox="1"/>
          <p:nvPr/>
        </p:nvSpPr>
        <p:spPr>
          <a:xfrm>
            <a:off x="4793394" y="96905"/>
            <a:ext cx="1892541" cy="954107"/>
          </a:xfrm>
          <a:prstGeom prst="rect">
            <a:avLst/>
          </a:prstGeom>
          <a:noFill/>
        </p:spPr>
        <p:txBody>
          <a:bodyPr wrap="square" rtlCol="0">
            <a:spAutoFit/>
          </a:bodyPr>
          <a:lstStyle/>
          <a:p>
            <a:r>
              <a:rPr lang="en-GB" sz="2800" dirty="0">
                <a:solidFill>
                  <a:srgbClr val="484043"/>
                </a:solidFill>
              </a:rPr>
              <a:t>Everywhere</a:t>
            </a:r>
          </a:p>
          <a:p>
            <a:endParaRPr lang="en-GB" sz="2800" dirty="0">
              <a:solidFill>
                <a:srgbClr val="BD1923"/>
              </a:solidFill>
            </a:endParaRPr>
          </a:p>
        </p:txBody>
      </p:sp>
      <p:sp>
        <p:nvSpPr>
          <p:cNvPr id="31" name="Rectangle: Single Corner Rounded 30">
            <a:extLst>
              <a:ext uri="{FF2B5EF4-FFF2-40B4-BE49-F238E27FC236}">
                <a16:creationId xmlns:a16="http://schemas.microsoft.com/office/drawing/2014/main" id="{1317B6A3-6836-41C2-9FB3-B0E943CAC4AA}"/>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Single Corner Rounded 31">
            <a:extLst>
              <a:ext uri="{FF2B5EF4-FFF2-40B4-BE49-F238E27FC236}">
                <a16:creationId xmlns:a16="http://schemas.microsoft.com/office/drawing/2014/main" id="{948B682A-3621-4958-A383-C7B4C0080850}"/>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3" name="TextBox 32">
            <a:extLst>
              <a:ext uri="{FF2B5EF4-FFF2-40B4-BE49-F238E27FC236}">
                <a16:creationId xmlns:a16="http://schemas.microsoft.com/office/drawing/2014/main" id="{8D526556-8264-4665-BF76-19B4FFCBACE1}"/>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34" name="TextBox 33">
            <a:extLst>
              <a:ext uri="{FF2B5EF4-FFF2-40B4-BE49-F238E27FC236}">
                <a16:creationId xmlns:a16="http://schemas.microsoft.com/office/drawing/2014/main" id="{BE42DA88-C1D3-435D-9A54-D65A1136D9CD}"/>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36" name="TextBox 35">
            <a:extLst>
              <a:ext uri="{FF2B5EF4-FFF2-40B4-BE49-F238E27FC236}">
                <a16:creationId xmlns:a16="http://schemas.microsoft.com/office/drawing/2014/main" id="{BC457566-7F41-43CA-ABD2-EF4AA8D34F96}"/>
              </a:ext>
            </a:extLst>
          </p:cNvPr>
          <p:cNvSpPr txBox="1"/>
          <p:nvPr/>
        </p:nvSpPr>
        <p:spPr>
          <a:xfrm>
            <a:off x="7941412" y="168530"/>
            <a:ext cx="2381674" cy="523220"/>
          </a:xfrm>
          <a:prstGeom prst="rect">
            <a:avLst/>
          </a:prstGeom>
          <a:noFill/>
        </p:spPr>
        <p:txBody>
          <a:bodyPr wrap="square" rtlCol="0">
            <a:spAutoFit/>
          </a:bodyPr>
          <a:lstStyle/>
          <a:p>
            <a:r>
              <a:rPr lang="en-GB" sz="2800" dirty="0">
                <a:solidFill>
                  <a:srgbClr val="484043"/>
                </a:solidFill>
              </a:rPr>
              <a:t>At school</a:t>
            </a:r>
          </a:p>
        </p:txBody>
      </p:sp>
      <p:pic>
        <p:nvPicPr>
          <p:cNvPr id="13" name="Picture 12" descr="Logo, company name&#10;&#10;Description automatically generated">
            <a:extLst>
              <a:ext uri="{FF2B5EF4-FFF2-40B4-BE49-F238E27FC236}">
                <a16:creationId xmlns:a16="http://schemas.microsoft.com/office/drawing/2014/main" id="{E2E0B2E9-1B81-41B5-B821-3444998B0677}"/>
              </a:ext>
            </a:extLst>
          </p:cNvPr>
          <p:cNvPicPr>
            <a:picLocks noChangeAspect="1"/>
          </p:cNvPicPr>
          <p:nvPr/>
        </p:nvPicPr>
        <p:blipFill rotWithShape="1">
          <a:blip r:embed="rId2">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sp>
        <p:nvSpPr>
          <p:cNvPr id="16" name="TextBox 15">
            <a:extLst>
              <a:ext uri="{FF2B5EF4-FFF2-40B4-BE49-F238E27FC236}">
                <a16:creationId xmlns:a16="http://schemas.microsoft.com/office/drawing/2014/main" id="{C0A2A4E4-ECF6-4763-B90C-7A80FBF685BE}"/>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14" name="Chart 13">
            <a:extLst>
              <a:ext uri="{FF2B5EF4-FFF2-40B4-BE49-F238E27FC236}">
                <a16:creationId xmlns:a16="http://schemas.microsoft.com/office/drawing/2014/main" id="{A0E950AD-993A-4AC1-8863-74EE206A739D}"/>
              </a:ext>
            </a:extLst>
          </p:cNvPr>
          <p:cNvGraphicFramePr>
            <a:graphicFrameLocks/>
          </p:cNvGraphicFramePr>
          <p:nvPr>
            <p:extLst>
              <p:ext uri="{D42A27DB-BD31-4B8C-83A1-F6EECF244321}">
                <p14:modId xmlns:p14="http://schemas.microsoft.com/office/powerpoint/2010/main" val="4050722758"/>
              </p:ext>
            </p:extLst>
          </p:nvPr>
        </p:nvGraphicFramePr>
        <p:xfrm>
          <a:off x="336000" y="1488505"/>
          <a:ext cx="11520000" cy="473442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17B9EA4-EED1-4525-93EE-BCFFB24C482C}"/>
              </a:ext>
            </a:extLst>
          </p:cNvPr>
          <p:cNvSpPr txBox="1"/>
          <p:nvPr/>
        </p:nvSpPr>
        <p:spPr>
          <a:xfrm>
            <a:off x="7868393" y="6339133"/>
            <a:ext cx="4214614" cy="261610"/>
          </a:xfrm>
          <a:prstGeom prst="rect">
            <a:avLst/>
          </a:prstGeom>
          <a:noFill/>
        </p:spPr>
        <p:txBody>
          <a:bodyPr wrap="square" rtlCol="0">
            <a:spAutoFit/>
          </a:bodyPr>
          <a:lstStyle/>
          <a:p>
            <a:pPr algn="r"/>
            <a:r>
              <a:rPr lang="en-GB" sz="1100" dirty="0">
                <a:solidFill>
                  <a:srgbClr val="FF0000"/>
                </a:solidFill>
              </a:rPr>
              <a:t>Data is not provided for Active Lincs where sample size is less than 150</a:t>
            </a:r>
          </a:p>
        </p:txBody>
      </p:sp>
    </p:spTree>
    <p:extLst>
      <p:ext uri="{BB962C8B-B14F-4D97-AF65-F5344CB8AC3E}">
        <p14:creationId xmlns:p14="http://schemas.microsoft.com/office/powerpoint/2010/main" val="82254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386F5-FA2E-4B23-BA7D-E99415F9474E}"/>
              </a:ext>
            </a:extLst>
          </p:cNvPr>
          <p:cNvSpPr>
            <a:spLocks noGrp="1"/>
          </p:cNvSpPr>
          <p:nvPr>
            <p:ph idx="4294967295"/>
          </p:nvPr>
        </p:nvSpPr>
        <p:spPr>
          <a:xfrm>
            <a:off x="838200" y="1520825"/>
            <a:ext cx="10515600" cy="4668102"/>
          </a:xfrm>
        </p:spPr>
        <p:txBody>
          <a:bodyPr>
            <a:normAutofit fontScale="92500" lnSpcReduction="10000"/>
          </a:bodyPr>
          <a:lstStyle/>
          <a:p>
            <a:pPr>
              <a:buFont typeface="Wingdings" panose="05000000000000000000" pitchFamily="2" charset="2"/>
              <a:buChar char="§"/>
            </a:pPr>
            <a:r>
              <a:rPr lang="en-GB" sz="1800" dirty="0">
                <a:solidFill>
                  <a:srgbClr val="484043"/>
                </a:solidFill>
              </a:rPr>
              <a:t>Active Lives </a:t>
            </a:r>
            <a:r>
              <a:rPr lang="en-GB" sz="1800" dirty="0" err="1">
                <a:solidFill>
                  <a:srgbClr val="484043"/>
                </a:solidFill>
              </a:rPr>
              <a:t>CYP</a:t>
            </a:r>
            <a:r>
              <a:rPr lang="en-GB" sz="1800" dirty="0">
                <a:solidFill>
                  <a:srgbClr val="484043"/>
                </a:solidFill>
              </a:rPr>
              <a:t> survey</a:t>
            </a:r>
          </a:p>
          <a:p>
            <a:pPr>
              <a:buFont typeface="Wingdings" panose="05000000000000000000" pitchFamily="2" charset="2"/>
              <a:buChar char="§"/>
            </a:pPr>
            <a:r>
              <a:rPr lang="en-GB" sz="1800" dirty="0">
                <a:solidFill>
                  <a:srgbClr val="484043"/>
                </a:solidFill>
              </a:rPr>
              <a:t>How the data is presented</a:t>
            </a:r>
          </a:p>
          <a:p>
            <a:pPr>
              <a:buFont typeface="Wingdings" panose="05000000000000000000" pitchFamily="2" charset="2"/>
              <a:buChar char="§"/>
            </a:pPr>
            <a:r>
              <a:rPr lang="en-GB" sz="1800" dirty="0">
                <a:solidFill>
                  <a:srgbClr val="484043"/>
                </a:solidFill>
              </a:rPr>
              <a:t>Definitions</a:t>
            </a:r>
          </a:p>
          <a:p>
            <a:pPr>
              <a:buFont typeface="Wingdings" panose="05000000000000000000" pitchFamily="2" charset="2"/>
              <a:buChar char="§"/>
            </a:pPr>
            <a:r>
              <a:rPr lang="en-GB" sz="1800" dirty="0">
                <a:solidFill>
                  <a:srgbClr val="484043"/>
                </a:solidFill>
              </a:rPr>
              <a:t>Measures</a:t>
            </a:r>
          </a:p>
          <a:p>
            <a:pPr>
              <a:buFont typeface="Wingdings" panose="05000000000000000000" pitchFamily="2" charset="2"/>
              <a:buChar char="§"/>
            </a:pPr>
            <a:r>
              <a:rPr lang="en-GB" sz="1800" dirty="0">
                <a:solidFill>
                  <a:srgbClr val="484043"/>
                </a:solidFill>
              </a:rPr>
              <a:t>Sample size</a:t>
            </a:r>
          </a:p>
          <a:p>
            <a:pPr>
              <a:buFont typeface="Wingdings" panose="05000000000000000000" pitchFamily="2" charset="2"/>
              <a:buChar char="§"/>
            </a:pPr>
            <a:r>
              <a:rPr lang="en-GB" sz="1800" dirty="0">
                <a:solidFill>
                  <a:srgbClr val="484043"/>
                </a:solidFill>
              </a:rPr>
              <a:t>School roll </a:t>
            </a:r>
          </a:p>
          <a:p>
            <a:pPr>
              <a:buFont typeface="Wingdings" panose="05000000000000000000" pitchFamily="2" charset="2"/>
              <a:buChar char="§"/>
            </a:pPr>
            <a:r>
              <a:rPr lang="en-GB" sz="1800" dirty="0">
                <a:solidFill>
                  <a:srgbClr val="484043"/>
                </a:solidFill>
              </a:rPr>
              <a:t>Physical activity behaviour</a:t>
            </a:r>
          </a:p>
          <a:p>
            <a:pPr lvl="1">
              <a:buFont typeface="Wingdings" panose="05000000000000000000" pitchFamily="2" charset="2"/>
              <a:buChar char="§"/>
            </a:pPr>
            <a:r>
              <a:rPr lang="en-GB" sz="1800" dirty="0">
                <a:solidFill>
                  <a:srgbClr val="484043"/>
                </a:solidFill>
              </a:rPr>
              <a:t>At and outside of school</a:t>
            </a:r>
          </a:p>
          <a:p>
            <a:pPr lvl="1">
              <a:buFont typeface="Wingdings" panose="05000000000000000000" pitchFamily="2" charset="2"/>
              <a:buChar char="§"/>
            </a:pPr>
            <a:r>
              <a:rPr lang="en-GB" sz="1800" dirty="0">
                <a:solidFill>
                  <a:srgbClr val="484043"/>
                </a:solidFill>
              </a:rPr>
              <a:t>By demographic group</a:t>
            </a:r>
          </a:p>
          <a:p>
            <a:pPr lvl="1">
              <a:buFont typeface="Wingdings" panose="05000000000000000000" pitchFamily="2" charset="2"/>
              <a:buChar char="§"/>
            </a:pPr>
            <a:r>
              <a:rPr lang="en-GB" sz="1800" dirty="0">
                <a:solidFill>
                  <a:srgbClr val="484043"/>
                </a:solidFill>
              </a:rPr>
              <a:t>By year group and demographic group</a:t>
            </a:r>
          </a:p>
          <a:p>
            <a:pPr>
              <a:buFont typeface="Wingdings" panose="05000000000000000000" pitchFamily="2" charset="2"/>
              <a:buChar char="§"/>
            </a:pPr>
            <a:r>
              <a:rPr lang="en-GB" sz="1800" dirty="0">
                <a:solidFill>
                  <a:srgbClr val="484043"/>
                </a:solidFill>
              </a:rPr>
              <a:t>Activities</a:t>
            </a:r>
          </a:p>
          <a:p>
            <a:pPr>
              <a:buFont typeface="Wingdings" panose="05000000000000000000" pitchFamily="2" charset="2"/>
              <a:buChar char="§"/>
            </a:pPr>
            <a:r>
              <a:rPr lang="en-GB" sz="1800" dirty="0">
                <a:solidFill>
                  <a:srgbClr val="484043"/>
                </a:solidFill>
              </a:rPr>
              <a:t>Physical literacy</a:t>
            </a:r>
          </a:p>
          <a:p>
            <a:pPr>
              <a:buFont typeface="Wingdings" panose="05000000000000000000" pitchFamily="2" charset="2"/>
              <a:buChar char="§"/>
            </a:pPr>
            <a:r>
              <a:rPr lang="en-GB" sz="1800" dirty="0">
                <a:solidFill>
                  <a:srgbClr val="484043"/>
                </a:solidFill>
              </a:rPr>
              <a:t>Impact of Covid-19</a:t>
            </a:r>
          </a:p>
          <a:p>
            <a:pPr>
              <a:buFont typeface="Wingdings" panose="05000000000000000000" pitchFamily="2" charset="2"/>
              <a:buChar char="§"/>
            </a:pPr>
            <a:r>
              <a:rPr lang="en-GB" sz="1800" dirty="0">
                <a:solidFill>
                  <a:srgbClr val="484043"/>
                </a:solidFill>
              </a:rPr>
              <a:t>Summary</a:t>
            </a:r>
          </a:p>
          <a:p>
            <a:pPr>
              <a:buFont typeface="Wingdings" panose="05000000000000000000" pitchFamily="2" charset="2"/>
              <a:buChar char="§"/>
            </a:pPr>
            <a:endParaRPr lang="en-GB" sz="1800" dirty="0">
              <a:solidFill>
                <a:srgbClr val="484043"/>
              </a:solidFill>
            </a:endParaRPr>
          </a:p>
        </p:txBody>
      </p:sp>
      <p:sp>
        <p:nvSpPr>
          <p:cNvPr id="3" name="Title 2">
            <a:extLst>
              <a:ext uri="{FF2B5EF4-FFF2-40B4-BE49-F238E27FC236}">
                <a16:creationId xmlns:a16="http://schemas.microsoft.com/office/drawing/2014/main" id="{3FDA5994-7E95-48D3-9EDD-7FAF02AF7436}"/>
              </a:ext>
            </a:extLst>
          </p:cNvPr>
          <p:cNvSpPr>
            <a:spLocks noGrp="1"/>
          </p:cNvSpPr>
          <p:nvPr>
            <p:ph type="title"/>
          </p:nvPr>
        </p:nvSpPr>
        <p:spPr/>
        <p:txBody>
          <a:bodyPr>
            <a:normAutofit/>
          </a:bodyPr>
          <a:lstStyle/>
          <a:p>
            <a:r>
              <a:rPr lang="en-GB" sz="3600" b="1" dirty="0"/>
              <a:t>Contents</a:t>
            </a:r>
          </a:p>
        </p:txBody>
      </p:sp>
    </p:spTree>
    <p:extLst>
      <p:ext uri="{BB962C8B-B14F-4D97-AF65-F5344CB8AC3E}">
        <p14:creationId xmlns:p14="http://schemas.microsoft.com/office/powerpoint/2010/main" val="319259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pic>
        <p:nvPicPr>
          <p:cNvPr id="9" name="Picture 8" descr="Logo, company name&#10;&#10;Description automatically generated">
            <a:extLst>
              <a:ext uri="{FF2B5EF4-FFF2-40B4-BE49-F238E27FC236}">
                <a16:creationId xmlns:a16="http://schemas.microsoft.com/office/drawing/2014/main" id="{231F17D4-6D80-42B3-894E-F09D41431706}"/>
              </a:ext>
            </a:extLst>
          </p:cNvPr>
          <p:cNvPicPr>
            <a:picLocks noChangeAspect="1"/>
          </p:cNvPicPr>
          <p:nvPr/>
        </p:nvPicPr>
        <p:blipFill rotWithShape="1">
          <a:blip r:embed="rId3">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sp>
        <p:nvSpPr>
          <p:cNvPr id="11" name="Rectangle: Single Corner Rounded 10">
            <a:extLst>
              <a:ext uri="{FF2B5EF4-FFF2-40B4-BE49-F238E27FC236}">
                <a16:creationId xmlns:a16="http://schemas.microsoft.com/office/drawing/2014/main" id="{6AE44ADE-4BEA-4BE7-A4CA-6D7785E45863}"/>
              </a:ext>
            </a:extLst>
          </p:cNvPr>
          <p:cNvSpPr/>
          <p:nvPr/>
        </p:nvSpPr>
        <p:spPr>
          <a:xfrm rot="10800000" flipH="1">
            <a:off x="7527246" y="-3188"/>
            <a:ext cx="2795839"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E2E3275-6AD4-4245-9BF7-8340B94D4353}"/>
              </a:ext>
            </a:extLst>
          </p:cNvPr>
          <p:cNvSpPr txBox="1"/>
          <p:nvPr/>
        </p:nvSpPr>
        <p:spPr>
          <a:xfrm>
            <a:off x="7941412" y="168530"/>
            <a:ext cx="2381674" cy="523220"/>
          </a:xfrm>
          <a:prstGeom prst="rect">
            <a:avLst/>
          </a:prstGeom>
          <a:noFill/>
        </p:spPr>
        <p:txBody>
          <a:bodyPr wrap="square" rtlCol="0">
            <a:spAutoFit/>
          </a:bodyPr>
          <a:lstStyle/>
          <a:p>
            <a:r>
              <a:rPr lang="en-GB" sz="2800" dirty="0">
                <a:solidFill>
                  <a:srgbClr val="484043"/>
                </a:solidFill>
              </a:rPr>
              <a:t>Outside school</a:t>
            </a:r>
          </a:p>
        </p:txBody>
      </p:sp>
      <p:sp>
        <p:nvSpPr>
          <p:cNvPr id="22" name="TextBox 21">
            <a:extLst>
              <a:ext uri="{FF2B5EF4-FFF2-40B4-BE49-F238E27FC236}">
                <a16:creationId xmlns:a16="http://schemas.microsoft.com/office/drawing/2014/main" id="{2BC86D55-0C98-449B-A5FE-58B6DF6119D0}"/>
              </a:ext>
            </a:extLst>
          </p:cNvPr>
          <p:cNvSpPr txBox="1"/>
          <p:nvPr/>
        </p:nvSpPr>
        <p:spPr>
          <a:xfrm>
            <a:off x="4793394" y="96905"/>
            <a:ext cx="1892541" cy="954107"/>
          </a:xfrm>
          <a:prstGeom prst="rect">
            <a:avLst/>
          </a:prstGeom>
          <a:noFill/>
        </p:spPr>
        <p:txBody>
          <a:bodyPr wrap="square" rtlCol="0">
            <a:spAutoFit/>
          </a:bodyPr>
          <a:lstStyle/>
          <a:p>
            <a:r>
              <a:rPr lang="en-GB" sz="2800" dirty="0">
                <a:solidFill>
                  <a:srgbClr val="484043"/>
                </a:solidFill>
              </a:rPr>
              <a:t>Everywhere</a:t>
            </a:r>
          </a:p>
          <a:p>
            <a:endParaRPr lang="en-GB" sz="2800" dirty="0">
              <a:solidFill>
                <a:srgbClr val="BD1923"/>
              </a:solidFill>
            </a:endParaRPr>
          </a:p>
        </p:txBody>
      </p:sp>
      <p:sp>
        <p:nvSpPr>
          <p:cNvPr id="23" name="Rectangle: Single Corner Rounded 22">
            <a:extLst>
              <a:ext uri="{FF2B5EF4-FFF2-40B4-BE49-F238E27FC236}">
                <a16:creationId xmlns:a16="http://schemas.microsoft.com/office/drawing/2014/main" id="{BC572EB6-E8C7-41CB-99F3-E3D80C90132E}"/>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Single Corner Rounded 23">
            <a:extLst>
              <a:ext uri="{FF2B5EF4-FFF2-40B4-BE49-F238E27FC236}">
                <a16:creationId xmlns:a16="http://schemas.microsoft.com/office/drawing/2014/main" id="{540CA088-BBDB-4F8A-81C6-8C6C106C21A5}"/>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5" name="TextBox 24">
            <a:extLst>
              <a:ext uri="{FF2B5EF4-FFF2-40B4-BE49-F238E27FC236}">
                <a16:creationId xmlns:a16="http://schemas.microsoft.com/office/drawing/2014/main" id="{B0BFB6EC-FF36-4BD3-9AAF-06623356C5C2}"/>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6" name="TextBox 25">
            <a:extLst>
              <a:ext uri="{FF2B5EF4-FFF2-40B4-BE49-F238E27FC236}">
                <a16:creationId xmlns:a16="http://schemas.microsoft.com/office/drawing/2014/main" id="{544F7839-C5A3-44ED-885F-D8130D64F1BF}"/>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16" name="TextBox 15">
            <a:extLst>
              <a:ext uri="{FF2B5EF4-FFF2-40B4-BE49-F238E27FC236}">
                <a16:creationId xmlns:a16="http://schemas.microsoft.com/office/drawing/2014/main" id="{257F5CFF-9FEC-45AC-91A3-E88811F015BB}"/>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14" name="Chart 13">
            <a:extLst>
              <a:ext uri="{FF2B5EF4-FFF2-40B4-BE49-F238E27FC236}">
                <a16:creationId xmlns:a16="http://schemas.microsoft.com/office/drawing/2014/main" id="{B177B33E-976A-4D1B-9159-C22610865536}"/>
              </a:ext>
            </a:extLst>
          </p:cNvPr>
          <p:cNvGraphicFramePr>
            <a:graphicFrameLocks/>
          </p:cNvGraphicFramePr>
          <p:nvPr>
            <p:extLst>
              <p:ext uri="{D42A27DB-BD31-4B8C-83A1-F6EECF244321}">
                <p14:modId xmlns:p14="http://schemas.microsoft.com/office/powerpoint/2010/main" val="1546770287"/>
              </p:ext>
            </p:extLst>
          </p:nvPr>
        </p:nvGraphicFramePr>
        <p:xfrm>
          <a:off x="336000" y="1437706"/>
          <a:ext cx="11520000" cy="473442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2220414-89D0-4DB3-8A82-631D6DB6D447}"/>
              </a:ext>
            </a:extLst>
          </p:cNvPr>
          <p:cNvSpPr txBox="1"/>
          <p:nvPr/>
        </p:nvSpPr>
        <p:spPr>
          <a:xfrm>
            <a:off x="7868393" y="6339133"/>
            <a:ext cx="4214614" cy="261610"/>
          </a:xfrm>
          <a:prstGeom prst="rect">
            <a:avLst/>
          </a:prstGeom>
          <a:noFill/>
        </p:spPr>
        <p:txBody>
          <a:bodyPr wrap="square" rtlCol="0">
            <a:spAutoFit/>
          </a:bodyPr>
          <a:lstStyle/>
          <a:p>
            <a:pPr algn="r"/>
            <a:r>
              <a:rPr lang="en-GB" sz="1100" dirty="0">
                <a:solidFill>
                  <a:srgbClr val="FF0000"/>
                </a:solidFill>
              </a:rPr>
              <a:t>Data is not provided for Active Lincs where sample size is less than 150</a:t>
            </a:r>
          </a:p>
        </p:txBody>
      </p:sp>
    </p:spTree>
    <p:extLst>
      <p:ext uri="{BB962C8B-B14F-4D97-AF65-F5344CB8AC3E}">
        <p14:creationId xmlns:p14="http://schemas.microsoft.com/office/powerpoint/2010/main" val="124405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5B149F-CB0A-4B6D-8FA9-EB31A647D108}"/>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sp>
        <p:nvSpPr>
          <p:cNvPr id="21" name="TextBox 20">
            <a:extLst>
              <a:ext uri="{FF2B5EF4-FFF2-40B4-BE49-F238E27FC236}">
                <a16:creationId xmlns:a16="http://schemas.microsoft.com/office/drawing/2014/main" id="{F5267065-C0E3-4371-B07E-960543C8EDA4}"/>
              </a:ext>
            </a:extLst>
          </p:cNvPr>
          <p:cNvSpPr txBox="1"/>
          <p:nvPr/>
        </p:nvSpPr>
        <p:spPr>
          <a:xfrm>
            <a:off x="4793394" y="96905"/>
            <a:ext cx="1892541" cy="954107"/>
          </a:xfrm>
          <a:prstGeom prst="rect">
            <a:avLst/>
          </a:prstGeom>
          <a:noFill/>
        </p:spPr>
        <p:txBody>
          <a:bodyPr wrap="square" rtlCol="0">
            <a:spAutoFit/>
          </a:bodyPr>
          <a:lstStyle/>
          <a:p>
            <a:r>
              <a:rPr lang="en-GB" sz="2800" dirty="0">
                <a:solidFill>
                  <a:srgbClr val="484043"/>
                </a:solidFill>
              </a:rPr>
              <a:t>Everywhere</a:t>
            </a:r>
          </a:p>
          <a:p>
            <a:endParaRPr lang="en-GB" sz="2800" dirty="0">
              <a:solidFill>
                <a:srgbClr val="BD1923"/>
              </a:solidFill>
            </a:endParaRPr>
          </a:p>
        </p:txBody>
      </p:sp>
      <p:sp>
        <p:nvSpPr>
          <p:cNvPr id="22" name="Rectangle: Single Corner Rounded 21">
            <a:extLst>
              <a:ext uri="{FF2B5EF4-FFF2-40B4-BE49-F238E27FC236}">
                <a16:creationId xmlns:a16="http://schemas.microsoft.com/office/drawing/2014/main" id="{F9B10245-A1A0-4FC5-AB36-7F2C4516C368}"/>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Single Corner Rounded 22">
            <a:extLst>
              <a:ext uri="{FF2B5EF4-FFF2-40B4-BE49-F238E27FC236}">
                <a16:creationId xmlns:a16="http://schemas.microsoft.com/office/drawing/2014/main" id="{FA2E62B4-C6F1-4671-9E36-502B9660C021}"/>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4" name="TextBox 23">
            <a:extLst>
              <a:ext uri="{FF2B5EF4-FFF2-40B4-BE49-F238E27FC236}">
                <a16:creationId xmlns:a16="http://schemas.microsoft.com/office/drawing/2014/main" id="{48C04E9D-C7AD-40AA-87D2-799C0CBCB3E0}"/>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5" name="TextBox 24">
            <a:extLst>
              <a:ext uri="{FF2B5EF4-FFF2-40B4-BE49-F238E27FC236}">
                <a16:creationId xmlns:a16="http://schemas.microsoft.com/office/drawing/2014/main" id="{F3826079-A9C0-4C95-BC0E-2A734DBB870A}"/>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ethnic group</a:t>
            </a:r>
          </a:p>
        </p:txBody>
      </p:sp>
      <p:pic>
        <p:nvPicPr>
          <p:cNvPr id="13" name="Picture 12" descr="Logo, company name&#10;&#10;Description automatically generated">
            <a:extLst>
              <a:ext uri="{FF2B5EF4-FFF2-40B4-BE49-F238E27FC236}">
                <a16:creationId xmlns:a16="http://schemas.microsoft.com/office/drawing/2014/main" id="{EDE9C3CA-868B-42BD-BAE7-B838F527B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0ACBDD28-5A9D-4882-8666-029DABA11E47}"/>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60 minutes or more a day</a:t>
            </a:r>
          </a:p>
        </p:txBody>
      </p:sp>
      <p:graphicFrame>
        <p:nvGraphicFramePr>
          <p:cNvPr id="12" name="Chart 11">
            <a:extLst>
              <a:ext uri="{FF2B5EF4-FFF2-40B4-BE49-F238E27FC236}">
                <a16:creationId xmlns:a16="http://schemas.microsoft.com/office/drawing/2014/main" id="{A4BFDE0E-92B2-415E-B628-BB8DA2DAB984}"/>
              </a:ext>
            </a:extLst>
          </p:cNvPr>
          <p:cNvGraphicFramePr>
            <a:graphicFrameLocks/>
          </p:cNvGraphicFramePr>
          <p:nvPr>
            <p:extLst>
              <p:ext uri="{D42A27DB-BD31-4B8C-83A1-F6EECF244321}">
                <p14:modId xmlns:p14="http://schemas.microsoft.com/office/powerpoint/2010/main" val="9282722"/>
              </p:ext>
            </p:extLst>
          </p:nvPr>
        </p:nvGraphicFramePr>
        <p:xfrm>
          <a:off x="336000" y="1446252"/>
          <a:ext cx="11520000" cy="473442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306F24C-16B9-40B8-9A14-331F485499F8}"/>
              </a:ext>
            </a:extLst>
          </p:cNvPr>
          <p:cNvSpPr txBox="1"/>
          <p:nvPr/>
        </p:nvSpPr>
        <p:spPr>
          <a:xfrm>
            <a:off x="7868393" y="6339133"/>
            <a:ext cx="4214614" cy="261610"/>
          </a:xfrm>
          <a:prstGeom prst="rect">
            <a:avLst/>
          </a:prstGeom>
          <a:noFill/>
        </p:spPr>
        <p:txBody>
          <a:bodyPr wrap="square" rtlCol="0">
            <a:spAutoFit/>
          </a:bodyPr>
          <a:lstStyle/>
          <a:p>
            <a:pPr algn="r"/>
            <a:r>
              <a:rPr lang="en-GB" sz="1100" dirty="0">
                <a:solidFill>
                  <a:srgbClr val="FF0000"/>
                </a:solidFill>
              </a:rPr>
              <a:t>Data is not provided for Active Lincs where sample size is less than 150</a:t>
            </a:r>
          </a:p>
        </p:txBody>
      </p:sp>
    </p:spTree>
    <p:extLst>
      <p:ext uri="{BB962C8B-B14F-4D97-AF65-F5344CB8AC3E}">
        <p14:creationId xmlns:p14="http://schemas.microsoft.com/office/powerpoint/2010/main" val="365489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Single Corner Rounded 26">
            <a:extLst>
              <a:ext uri="{FF2B5EF4-FFF2-40B4-BE49-F238E27FC236}">
                <a16:creationId xmlns:a16="http://schemas.microsoft.com/office/drawing/2014/main" id="{4B7066C5-63D2-4B17-A0D5-527C025B391E}"/>
              </a:ext>
            </a:extLst>
          </p:cNvPr>
          <p:cNvSpPr/>
          <p:nvPr/>
        </p:nvSpPr>
        <p:spPr>
          <a:xfrm rot="10800000" flipH="1">
            <a:off x="7527246" y="-3188"/>
            <a:ext cx="2795839"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91BC37B-7B46-4790-95F5-C045D9C610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sp>
        <p:nvSpPr>
          <p:cNvPr id="22" name="TextBox 21">
            <a:extLst>
              <a:ext uri="{FF2B5EF4-FFF2-40B4-BE49-F238E27FC236}">
                <a16:creationId xmlns:a16="http://schemas.microsoft.com/office/drawing/2014/main" id="{339A6BC5-E3B3-4150-9BA7-748E9DF6DE34}"/>
              </a:ext>
            </a:extLst>
          </p:cNvPr>
          <p:cNvSpPr txBox="1"/>
          <p:nvPr/>
        </p:nvSpPr>
        <p:spPr>
          <a:xfrm>
            <a:off x="4793394" y="96905"/>
            <a:ext cx="1892541" cy="954107"/>
          </a:xfrm>
          <a:prstGeom prst="rect">
            <a:avLst/>
          </a:prstGeom>
          <a:noFill/>
        </p:spPr>
        <p:txBody>
          <a:bodyPr wrap="square" rtlCol="0">
            <a:spAutoFit/>
          </a:bodyPr>
          <a:lstStyle/>
          <a:p>
            <a:r>
              <a:rPr lang="en-GB" sz="2800" dirty="0">
                <a:solidFill>
                  <a:srgbClr val="484043"/>
                </a:solidFill>
              </a:rPr>
              <a:t>Everywhere</a:t>
            </a:r>
          </a:p>
          <a:p>
            <a:endParaRPr lang="en-GB" sz="2800" dirty="0">
              <a:solidFill>
                <a:srgbClr val="BD1923"/>
              </a:solidFill>
            </a:endParaRPr>
          </a:p>
        </p:txBody>
      </p:sp>
      <p:sp>
        <p:nvSpPr>
          <p:cNvPr id="23" name="Rectangle: Single Corner Rounded 22">
            <a:extLst>
              <a:ext uri="{FF2B5EF4-FFF2-40B4-BE49-F238E27FC236}">
                <a16:creationId xmlns:a16="http://schemas.microsoft.com/office/drawing/2014/main" id="{83EC67C7-A7CA-477C-8B53-885F9D7AC997}"/>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Single Corner Rounded 23">
            <a:extLst>
              <a:ext uri="{FF2B5EF4-FFF2-40B4-BE49-F238E27FC236}">
                <a16:creationId xmlns:a16="http://schemas.microsoft.com/office/drawing/2014/main" id="{7783BEF7-8377-4BCC-AB5D-FD760D24BD4D}"/>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5" name="TextBox 24">
            <a:extLst>
              <a:ext uri="{FF2B5EF4-FFF2-40B4-BE49-F238E27FC236}">
                <a16:creationId xmlns:a16="http://schemas.microsoft.com/office/drawing/2014/main" id="{1D454841-9D42-4DB3-BA02-5FE36DD5B9C0}"/>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6" name="TextBox 25">
            <a:extLst>
              <a:ext uri="{FF2B5EF4-FFF2-40B4-BE49-F238E27FC236}">
                <a16:creationId xmlns:a16="http://schemas.microsoft.com/office/drawing/2014/main" id="{707FD2C2-8938-4DD4-8BD2-76A81B0AD01D}"/>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ethnic group</a:t>
            </a:r>
          </a:p>
        </p:txBody>
      </p:sp>
      <p:sp>
        <p:nvSpPr>
          <p:cNvPr id="28" name="TextBox 27">
            <a:extLst>
              <a:ext uri="{FF2B5EF4-FFF2-40B4-BE49-F238E27FC236}">
                <a16:creationId xmlns:a16="http://schemas.microsoft.com/office/drawing/2014/main" id="{ABE8CA35-A685-4AF7-B051-F0E0CEE4A220}"/>
              </a:ext>
            </a:extLst>
          </p:cNvPr>
          <p:cNvSpPr txBox="1"/>
          <p:nvPr/>
        </p:nvSpPr>
        <p:spPr>
          <a:xfrm>
            <a:off x="7941412" y="9506"/>
            <a:ext cx="2381674" cy="954107"/>
          </a:xfrm>
          <a:prstGeom prst="rect">
            <a:avLst/>
          </a:prstGeom>
          <a:noFill/>
        </p:spPr>
        <p:txBody>
          <a:bodyPr wrap="square" rtlCol="0">
            <a:spAutoFit/>
          </a:bodyPr>
          <a:lstStyle/>
          <a:p>
            <a:r>
              <a:rPr lang="en-GB" sz="2800" dirty="0">
                <a:solidFill>
                  <a:srgbClr val="484043"/>
                </a:solidFill>
              </a:rPr>
              <a:t>At school and outside school</a:t>
            </a:r>
          </a:p>
        </p:txBody>
      </p:sp>
      <p:pic>
        <p:nvPicPr>
          <p:cNvPr id="13" name="Picture 12" descr="Logo, company name&#10;&#10;Description automatically generated">
            <a:extLst>
              <a:ext uri="{FF2B5EF4-FFF2-40B4-BE49-F238E27FC236}">
                <a16:creationId xmlns:a16="http://schemas.microsoft.com/office/drawing/2014/main" id="{8420AEED-47F8-45D3-ADEA-6FBD3D15F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8" name="TextBox 17">
            <a:extLst>
              <a:ext uri="{FF2B5EF4-FFF2-40B4-BE49-F238E27FC236}">
                <a16:creationId xmlns:a16="http://schemas.microsoft.com/office/drawing/2014/main" id="{EB734F37-5017-4C63-BA32-036D6F6B0847}"/>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16" name="Chart 15">
            <a:extLst>
              <a:ext uri="{FF2B5EF4-FFF2-40B4-BE49-F238E27FC236}">
                <a16:creationId xmlns:a16="http://schemas.microsoft.com/office/drawing/2014/main" id="{BBFA8845-2625-474B-BDEB-4C68969AFA93}"/>
              </a:ext>
            </a:extLst>
          </p:cNvPr>
          <p:cNvGraphicFramePr>
            <a:graphicFrameLocks/>
          </p:cNvGraphicFramePr>
          <p:nvPr>
            <p:extLst>
              <p:ext uri="{D42A27DB-BD31-4B8C-83A1-F6EECF244321}">
                <p14:modId xmlns:p14="http://schemas.microsoft.com/office/powerpoint/2010/main" val="1274199699"/>
              </p:ext>
            </p:extLst>
          </p:nvPr>
        </p:nvGraphicFramePr>
        <p:xfrm>
          <a:off x="132000" y="1487817"/>
          <a:ext cx="5832000" cy="4734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DA9FB801-2E67-4C0E-B87E-0366B7127493}"/>
              </a:ext>
            </a:extLst>
          </p:cNvPr>
          <p:cNvGraphicFramePr>
            <a:graphicFrameLocks/>
          </p:cNvGraphicFramePr>
          <p:nvPr>
            <p:extLst>
              <p:ext uri="{D42A27DB-BD31-4B8C-83A1-F6EECF244321}">
                <p14:modId xmlns:p14="http://schemas.microsoft.com/office/powerpoint/2010/main" val="4276450915"/>
              </p:ext>
            </p:extLst>
          </p:nvPr>
        </p:nvGraphicFramePr>
        <p:xfrm>
          <a:off x="6228000" y="1487817"/>
          <a:ext cx="5832000" cy="473442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FBA7604E-A019-40F0-93E1-6DAC7DCCF190}"/>
              </a:ext>
            </a:extLst>
          </p:cNvPr>
          <p:cNvSpPr txBox="1"/>
          <p:nvPr/>
        </p:nvSpPr>
        <p:spPr>
          <a:xfrm>
            <a:off x="7868393" y="6339133"/>
            <a:ext cx="4214614" cy="261610"/>
          </a:xfrm>
          <a:prstGeom prst="rect">
            <a:avLst/>
          </a:prstGeom>
          <a:noFill/>
        </p:spPr>
        <p:txBody>
          <a:bodyPr wrap="square" rtlCol="0">
            <a:spAutoFit/>
          </a:bodyPr>
          <a:lstStyle/>
          <a:p>
            <a:pPr algn="r"/>
            <a:r>
              <a:rPr lang="en-GB" sz="1100" dirty="0">
                <a:solidFill>
                  <a:srgbClr val="FF0000"/>
                </a:solidFill>
              </a:rPr>
              <a:t>Data is not provided for Active Lincs where sample size is less than 150</a:t>
            </a:r>
          </a:p>
        </p:txBody>
      </p:sp>
    </p:spTree>
    <p:extLst>
      <p:ext uri="{BB962C8B-B14F-4D97-AF65-F5344CB8AC3E}">
        <p14:creationId xmlns:p14="http://schemas.microsoft.com/office/powerpoint/2010/main" val="185022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2" name="Group 1">
            <a:extLst>
              <a:ext uri="{FF2B5EF4-FFF2-40B4-BE49-F238E27FC236}">
                <a16:creationId xmlns:a16="http://schemas.microsoft.com/office/drawing/2014/main" id="{55114FDC-B3C9-4BEA-8BE0-0E887F8A5433}"/>
              </a:ext>
            </a:extLst>
          </p:cNvPr>
          <p:cNvGrpSpPr/>
          <p:nvPr/>
        </p:nvGrpSpPr>
        <p:grpSpPr>
          <a:xfrm>
            <a:off x="1" y="-9526"/>
            <a:ext cx="9769642" cy="1022551"/>
            <a:chOff x="1" y="-9526"/>
            <a:chExt cx="9769642" cy="1022551"/>
          </a:xfrm>
        </p:grpSpPr>
        <p:sp>
          <p:nvSpPr>
            <p:cNvPr id="30" name="Rectangle: Single Corner Rounded 29">
              <a:extLst>
                <a:ext uri="{FF2B5EF4-FFF2-40B4-BE49-F238E27FC236}">
                  <a16:creationId xmlns:a16="http://schemas.microsoft.com/office/drawing/2014/main" id="{FD95E0A5-43FA-4555-A786-9CBBCEBDF7FC}"/>
                </a:ext>
              </a:extLst>
            </p:cNvPr>
            <p:cNvSpPr/>
            <p:nvPr/>
          </p:nvSpPr>
          <p:spPr>
            <a:xfrm rot="10800000" flipH="1">
              <a:off x="7527247" y="-3188"/>
              <a:ext cx="224239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Single Corner Rounded 23">
              <a:extLst>
                <a:ext uri="{FF2B5EF4-FFF2-40B4-BE49-F238E27FC236}">
                  <a16:creationId xmlns:a16="http://schemas.microsoft.com/office/drawing/2014/main" id="{88EC3314-DBBB-4FCE-8B2B-432A86BCFDB8}"/>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Single Corner Rounded 24">
              <a:extLst>
                <a:ext uri="{FF2B5EF4-FFF2-40B4-BE49-F238E27FC236}">
                  <a16:creationId xmlns:a16="http://schemas.microsoft.com/office/drawing/2014/main" id="{73A2DA6F-3156-4FD0-B125-B26D36E8E19F}"/>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6" name="TextBox 25">
              <a:extLst>
                <a:ext uri="{FF2B5EF4-FFF2-40B4-BE49-F238E27FC236}">
                  <a16:creationId xmlns:a16="http://schemas.microsoft.com/office/drawing/2014/main" id="{798E3D9F-9AB7-4238-AB47-7F461F700825}"/>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7" name="TextBox 26">
              <a:extLst>
                <a:ext uri="{FF2B5EF4-FFF2-40B4-BE49-F238E27FC236}">
                  <a16:creationId xmlns:a16="http://schemas.microsoft.com/office/drawing/2014/main" id="{768DB270-564F-4311-8E9B-026733D3B35F}"/>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31" name="TextBox 30">
              <a:extLst>
                <a:ext uri="{FF2B5EF4-FFF2-40B4-BE49-F238E27FC236}">
                  <a16:creationId xmlns:a16="http://schemas.microsoft.com/office/drawing/2014/main" id="{DDBE750E-3646-4FFB-9C17-C6919DE5C0AC}"/>
                </a:ext>
              </a:extLst>
            </p:cNvPr>
            <p:cNvSpPr txBox="1"/>
            <p:nvPr/>
          </p:nvSpPr>
          <p:spPr>
            <a:xfrm>
              <a:off x="7985353" y="175337"/>
              <a:ext cx="1615851" cy="523220"/>
            </a:xfrm>
            <a:prstGeom prst="rect">
              <a:avLst/>
            </a:prstGeom>
            <a:noFill/>
          </p:spPr>
          <p:txBody>
            <a:bodyPr wrap="square" rtlCol="0">
              <a:spAutoFit/>
            </a:bodyPr>
            <a:lstStyle/>
            <a:p>
              <a:r>
                <a:rPr lang="en-GB" sz="2800" dirty="0">
                  <a:solidFill>
                    <a:srgbClr val="484043"/>
                  </a:solidFill>
                </a:rPr>
                <a:t>Years 3-4</a:t>
              </a:r>
            </a:p>
          </p:txBody>
        </p:sp>
      </p:grpSp>
      <p:pic>
        <p:nvPicPr>
          <p:cNvPr id="14" name="Picture 13" descr="Logo, company name&#10;&#10;Description automatically generated">
            <a:extLst>
              <a:ext uri="{FF2B5EF4-FFF2-40B4-BE49-F238E27FC236}">
                <a16:creationId xmlns:a16="http://schemas.microsoft.com/office/drawing/2014/main" id="{213F5194-D50A-4711-88E8-EA60F6BE8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A0539232-5371-4A46-B4DB-85245C112A0F}"/>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60 minutes or more a day</a:t>
            </a:r>
          </a:p>
        </p:txBody>
      </p:sp>
      <p:graphicFrame>
        <p:nvGraphicFramePr>
          <p:cNvPr id="16" name="Chart 15">
            <a:extLst>
              <a:ext uri="{FF2B5EF4-FFF2-40B4-BE49-F238E27FC236}">
                <a16:creationId xmlns:a16="http://schemas.microsoft.com/office/drawing/2014/main" id="{2C4DBF5F-A619-4090-837E-9BDCB4DCC9CF}"/>
              </a:ext>
            </a:extLst>
          </p:cNvPr>
          <p:cNvGraphicFramePr>
            <a:graphicFrameLocks/>
          </p:cNvGraphicFramePr>
          <p:nvPr>
            <p:extLst>
              <p:ext uri="{D42A27DB-BD31-4B8C-83A1-F6EECF244321}">
                <p14:modId xmlns:p14="http://schemas.microsoft.com/office/powerpoint/2010/main" val="3597308485"/>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507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35" name="Group 34">
            <a:extLst>
              <a:ext uri="{FF2B5EF4-FFF2-40B4-BE49-F238E27FC236}">
                <a16:creationId xmlns:a16="http://schemas.microsoft.com/office/drawing/2014/main" id="{2C731FCE-96C8-4C00-A0F8-3301F1F9F1D6}"/>
              </a:ext>
            </a:extLst>
          </p:cNvPr>
          <p:cNvGrpSpPr/>
          <p:nvPr/>
        </p:nvGrpSpPr>
        <p:grpSpPr>
          <a:xfrm>
            <a:off x="1" y="-9526"/>
            <a:ext cx="9769642" cy="1022551"/>
            <a:chOff x="1" y="-9526"/>
            <a:chExt cx="9769642" cy="1022551"/>
          </a:xfrm>
        </p:grpSpPr>
        <p:sp>
          <p:nvSpPr>
            <p:cNvPr id="36" name="Rectangle: Single Corner Rounded 35">
              <a:extLst>
                <a:ext uri="{FF2B5EF4-FFF2-40B4-BE49-F238E27FC236}">
                  <a16:creationId xmlns:a16="http://schemas.microsoft.com/office/drawing/2014/main" id="{D838E29E-F303-4275-938D-0733ECA55BD7}"/>
                </a:ext>
              </a:extLst>
            </p:cNvPr>
            <p:cNvSpPr/>
            <p:nvPr/>
          </p:nvSpPr>
          <p:spPr>
            <a:xfrm rot="10800000" flipH="1">
              <a:off x="7527247" y="-3188"/>
              <a:ext cx="224239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Single Corner Rounded 36">
              <a:extLst>
                <a:ext uri="{FF2B5EF4-FFF2-40B4-BE49-F238E27FC236}">
                  <a16:creationId xmlns:a16="http://schemas.microsoft.com/office/drawing/2014/main" id="{88CFFAAD-08E9-4EC7-9BE8-EF8F83AF9607}"/>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Single Corner Rounded 37">
              <a:extLst>
                <a:ext uri="{FF2B5EF4-FFF2-40B4-BE49-F238E27FC236}">
                  <a16:creationId xmlns:a16="http://schemas.microsoft.com/office/drawing/2014/main" id="{C330B3A7-E560-4661-85D0-187A4D46129D}"/>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9" name="TextBox 38">
              <a:extLst>
                <a:ext uri="{FF2B5EF4-FFF2-40B4-BE49-F238E27FC236}">
                  <a16:creationId xmlns:a16="http://schemas.microsoft.com/office/drawing/2014/main" id="{CFD37502-A93C-48DB-B18A-F75B66FCDA4E}"/>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40" name="TextBox 39">
              <a:extLst>
                <a:ext uri="{FF2B5EF4-FFF2-40B4-BE49-F238E27FC236}">
                  <a16:creationId xmlns:a16="http://schemas.microsoft.com/office/drawing/2014/main" id="{434C827C-2080-4212-90DD-A786ED4DC16F}"/>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41" name="TextBox 40">
              <a:extLst>
                <a:ext uri="{FF2B5EF4-FFF2-40B4-BE49-F238E27FC236}">
                  <a16:creationId xmlns:a16="http://schemas.microsoft.com/office/drawing/2014/main" id="{29F30C87-7374-4BC3-B388-BB49EF2679F1}"/>
                </a:ext>
              </a:extLst>
            </p:cNvPr>
            <p:cNvSpPr txBox="1"/>
            <p:nvPr/>
          </p:nvSpPr>
          <p:spPr>
            <a:xfrm>
              <a:off x="7985353" y="175337"/>
              <a:ext cx="1615851" cy="523220"/>
            </a:xfrm>
            <a:prstGeom prst="rect">
              <a:avLst/>
            </a:prstGeom>
            <a:noFill/>
          </p:spPr>
          <p:txBody>
            <a:bodyPr wrap="square" rtlCol="0">
              <a:spAutoFit/>
            </a:bodyPr>
            <a:lstStyle/>
            <a:p>
              <a:r>
                <a:rPr lang="en-GB" sz="2800" dirty="0">
                  <a:solidFill>
                    <a:srgbClr val="484043"/>
                  </a:solidFill>
                </a:rPr>
                <a:t>Years 3-4</a:t>
              </a:r>
            </a:p>
          </p:txBody>
        </p:sp>
      </p:grpSp>
      <p:pic>
        <p:nvPicPr>
          <p:cNvPr id="14" name="Picture 13" descr="Logo, company name&#10;&#10;Description automatically generated">
            <a:extLst>
              <a:ext uri="{FF2B5EF4-FFF2-40B4-BE49-F238E27FC236}">
                <a16:creationId xmlns:a16="http://schemas.microsoft.com/office/drawing/2014/main" id="{E2F60CAB-6897-4A29-A39C-880208BBE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C55F839D-9FFC-43BC-81F1-5B2837A6C705}"/>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16" name="Chart 15">
            <a:extLst>
              <a:ext uri="{FF2B5EF4-FFF2-40B4-BE49-F238E27FC236}">
                <a16:creationId xmlns:a16="http://schemas.microsoft.com/office/drawing/2014/main" id="{E0FA940F-BF9E-419E-833C-970377EA27B4}"/>
              </a:ext>
            </a:extLst>
          </p:cNvPr>
          <p:cNvGraphicFramePr>
            <a:graphicFrameLocks/>
          </p:cNvGraphicFramePr>
          <p:nvPr>
            <p:extLst>
              <p:ext uri="{D42A27DB-BD31-4B8C-83A1-F6EECF244321}">
                <p14:modId xmlns:p14="http://schemas.microsoft.com/office/powerpoint/2010/main" val="1887463308"/>
              </p:ext>
            </p:extLst>
          </p:nvPr>
        </p:nvGraphicFramePr>
        <p:xfrm>
          <a:off x="239650" y="1504635"/>
          <a:ext cx="5856350" cy="46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207182F4-AD6F-4E85-BB84-9960F8E3618F}"/>
              </a:ext>
            </a:extLst>
          </p:cNvPr>
          <p:cNvGraphicFramePr>
            <a:graphicFrameLocks/>
          </p:cNvGraphicFramePr>
          <p:nvPr>
            <p:extLst>
              <p:ext uri="{D42A27DB-BD31-4B8C-83A1-F6EECF244321}">
                <p14:modId xmlns:p14="http://schemas.microsoft.com/office/powerpoint/2010/main" val="2139887331"/>
              </p:ext>
            </p:extLst>
          </p:nvPr>
        </p:nvGraphicFramePr>
        <p:xfrm>
          <a:off x="6449568" y="1504635"/>
          <a:ext cx="5502782" cy="46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322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9" name="Group 8">
            <a:extLst>
              <a:ext uri="{FF2B5EF4-FFF2-40B4-BE49-F238E27FC236}">
                <a16:creationId xmlns:a16="http://schemas.microsoft.com/office/drawing/2014/main" id="{E2139596-6C85-41CB-9953-A407B1407969}"/>
              </a:ext>
            </a:extLst>
          </p:cNvPr>
          <p:cNvGrpSpPr/>
          <p:nvPr/>
        </p:nvGrpSpPr>
        <p:grpSpPr>
          <a:xfrm>
            <a:off x="1" y="-9526"/>
            <a:ext cx="9769642" cy="1022551"/>
            <a:chOff x="1" y="-9526"/>
            <a:chExt cx="9769642" cy="1022551"/>
          </a:xfrm>
        </p:grpSpPr>
        <p:sp>
          <p:nvSpPr>
            <p:cNvPr id="11" name="Rectangle: Single Corner Rounded 10">
              <a:extLst>
                <a:ext uri="{FF2B5EF4-FFF2-40B4-BE49-F238E27FC236}">
                  <a16:creationId xmlns:a16="http://schemas.microsoft.com/office/drawing/2014/main" id="{44D7763A-1EF4-47CD-9713-0876E2953C4C}"/>
                </a:ext>
              </a:extLst>
            </p:cNvPr>
            <p:cNvSpPr/>
            <p:nvPr/>
          </p:nvSpPr>
          <p:spPr>
            <a:xfrm rot="10800000" flipH="1">
              <a:off x="7527247" y="-3188"/>
              <a:ext cx="224239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Single Corner Rounded 12">
              <a:extLst>
                <a:ext uri="{FF2B5EF4-FFF2-40B4-BE49-F238E27FC236}">
                  <a16:creationId xmlns:a16="http://schemas.microsoft.com/office/drawing/2014/main" id="{A0917968-2EA2-4280-8AA2-4EF8F2ADB6AC}"/>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Single Corner Rounded 16">
              <a:extLst>
                <a:ext uri="{FF2B5EF4-FFF2-40B4-BE49-F238E27FC236}">
                  <a16:creationId xmlns:a16="http://schemas.microsoft.com/office/drawing/2014/main" id="{50BEEC66-FDB3-4C4B-AA81-B17CB636E3D8}"/>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8" name="TextBox 17">
              <a:extLst>
                <a:ext uri="{FF2B5EF4-FFF2-40B4-BE49-F238E27FC236}">
                  <a16:creationId xmlns:a16="http://schemas.microsoft.com/office/drawing/2014/main" id="{30AF408A-141D-47B3-ABBD-312FE36C3459}"/>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0" name="TextBox 19">
              <a:extLst>
                <a:ext uri="{FF2B5EF4-FFF2-40B4-BE49-F238E27FC236}">
                  <a16:creationId xmlns:a16="http://schemas.microsoft.com/office/drawing/2014/main" id="{C310AA26-622E-4B40-8B8A-7AE4F5254459}"/>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21" name="TextBox 20">
              <a:extLst>
                <a:ext uri="{FF2B5EF4-FFF2-40B4-BE49-F238E27FC236}">
                  <a16:creationId xmlns:a16="http://schemas.microsoft.com/office/drawing/2014/main" id="{0D96B230-5D1B-453E-8547-ADC1E29FBE9B}"/>
                </a:ext>
              </a:extLst>
            </p:cNvPr>
            <p:cNvSpPr txBox="1"/>
            <p:nvPr/>
          </p:nvSpPr>
          <p:spPr>
            <a:xfrm>
              <a:off x="7985353" y="175337"/>
              <a:ext cx="1615851" cy="523220"/>
            </a:xfrm>
            <a:prstGeom prst="rect">
              <a:avLst/>
            </a:prstGeom>
            <a:noFill/>
          </p:spPr>
          <p:txBody>
            <a:bodyPr wrap="square" rtlCol="0">
              <a:spAutoFit/>
            </a:bodyPr>
            <a:lstStyle/>
            <a:p>
              <a:r>
                <a:rPr lang="en-GB" sz="2800" dirty="0">
                  <a:solidFill>
                    <a:srgbClr val="484043"/>
                  </a:solidFill>
                </a:rPr>
                <a:t>Years 5-6</a:t>
              </a:r>
            </a:p>
          </p:txBody>
        </p:sp>
      </p:grpSp>
      <p:pic>
        <p:nvPicPr>
          <p:cNvPr id="14" name="Picture 13" descr="Logo, company name&#10;&#10;Description automatically generated">
            <a:extLst>
              <a:ext uri="{FF2B5EF4-FFF2-40B4-BE49-F238E27FC236}">
                <a16:creationId xmlns:a16="http://schemas.microsoft.com/office/drawing/2014/main" id="{C81F0508-7A21-4B4C-BFA9-FBC5B0237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6" name="TextBox 15">
            <a:extLst>
              <a:ext uri="{FF2B5EF4-FFF2-40B4-BE49-F238E27FC236}">
                <a16:creationId xmlns:a16="http://schemas.microsoft.com/office/drawing/2014/main" id="{EAEA8838-5919-4E29-A419-F1BB1DEF71FB}"/>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60 minutes or more a day</a:t>
            </a:r>
          </a:p>
        </p:txBody>
      </p:sp>
      <p:graphicFrame>
        <p:nvGraphicFramePr>
          <p:cNvPr id="19" name="Chart 18">
            <a:extLst>
              <a:ext uri="{FF2B5EF4-FFF2-40B4-BE49-F238E27FC236}">
                <a16:creationId xmlns:a16="http://schemas.microsoft.com/office/drawing/2014/main" id="{E822872D-C63C-4CE0-A44E-58FB2285BECA}"/>
              </a:ext>
            </a:extLst>
          </p:cNvPr>
          <p:cNvGraphicFramePr>
            <a:graphicFrameLocks/>
          </p:cNvGraphicFramePr>
          <p:nvPr>
            <p:extLst>
              <p:ext uri="{D42A27DB-BD31-4B8C-83A1-F6EECF244321}">
                <p14:modId xmlns:p14="http://schemas.microsoft.com/office/powerpoint/2010/main" val="2911812707"/>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78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12" name="Group 11">
            <a:extLst>
              <a:ext uri="{FF2B5EF4-FFF2-40B4-BE49-F238E27FC236}">
                <a16:creationId xmlns:a16="http://schemas.microsoft.com/office/drawing/2014/main" id="{0FB39104-8B35-474F-A71D-FE259163F77A}"/>
              </a:ext>
            </a:extLst>
          </p:cNvPr>
          <p:cNvGrpSpPr/>
          <p:nvPr/>
        </p:nvGrpSpPr>
        <p:grpSpPr>
          <a:xfrm>
            <a:off x="1" y="-9526"/>
            <a:ext cx="9769642" cy="1022551"/>
            <a:chOff x="1" y="-9526"/>
            <a:chExt cx="9769642" cy="1022551"/>
          </a:xfrm>
        </p:grpSpPr>
        <p:sp>
          <p:nvSpPr>
            <p:cNvPr id="14" name="Rectangle: Single Corner Rounded 13">
              <a:extLst>
                <a:ext uri="{FF2B5EF4-FFF2-40B4-BE49-F238E27FC236}">
                  <a16:creationId xmlns:a16="http://schemas.microsoft.com/office/drawing/2014/main" id="{C25184B4-3413-41AC-A8F3-13F7FA9BD8B5}"/>
                </a:ext>
              </a:extLst>
            </p:cNvPr>
            <p:cNvSpPr/>
            <p:nvPr/>
          </p:nvSpPr>
          <p:spPr>
            <a:xfrm rot="10800000" flipH="1">
              <a:off x="7527247" y="-3188"/>
              <a:ext cx="224239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Single Corner Rounded 14">
              <a:extLst>
                <a:ext uri="{FF2B5EF4-FFF2-40B4-BE49-F238E27FC236}">
                  <a16:creationId xmlns:a16="http://schemas.microsoft.com/office/drawing/2014/main" id="{E01FC173-00D0-4548-B929-97A6067A9E54}"/>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Single Corner Rounded 16">
              <a:extLst>
                <a:ext uri="{FF2B5EF4-FFF2-40B4-BE49-F238E27FC236}">
                  <a16:creationId xmlns:a16="http://schemas.microsoft.com/office/drawing/2014/main" id="{66BAF455-1CDC-4478-830D-12874CAC0581}"/>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8" name="TextBox 17">
              <a:extLst>
                <a:ext uri="{FF2B5EF4-FFF2-40B4-BE49-F238E27FC236}">
                  <a16:creationId xmlns:a16="http://schemas.microsoft.com/office/drawing/2014/main" id="{31E5556C-3D37-484A-9A67-1E41FA1F4C59}"/>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2" name="TextBox 21">
              <a:extLst>
                <a:ext uri="{FF2B5EF4-FFF2-40B4-BE49-F238E27FC236}">
                  <a16:creationId xmlns:a16="http://schemas.microsoft.com/office/drawing/2014/main" id="{CF1B0552-E5C4-46BD-AD9C-8DEE3F8A06E8}"/>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23" name="TextBox 22">
              <a:extLst>
                <a:ext uri="{FF2B5EF4-FFF2-40B4-BE49-F238E27FC236}">
                  <a16:creationId xmlns:a16="http://schemas.microsoft.com/office/drawing/2014/main" id="{F8BDC7AF-7834-4212-B342-43A7D52EF29C}"/>
                </a:ext>
              </a:extLst>
            </p:cNvPr>
            <p:cNvSpPr txBox="1"/>
            <p:nvPr/>
          </p:nvSpPr>
          <p:spPr>
            <a:xfrm>
              <a:off x="7985353" y="175337"/>
              <a:ext cx="1615851" cy="523220"/>
            </a:xfrm>
            <a:prstGeom prst="rect">
              <a:avLst/>
            </a:prstGeom>
            <a:noFill/>
          </p:spPr>
          <p:txBody>
            <a:bodyPr wrap="square" rtlCol="0">
              <a:spAutoFit/>
            </a:bodyPr>
            <a:lstStyle/>
            <a:p>
              <a:r>
                <a:rPr lang="en-GB" sz="2800" dirty="0">
                  <a:solidFill>
                    <a:srgbClr val="484043"/>
                  </a:solidFill>
                </a:rPr>
                <a:t>Years 5-6</a:t>
              </a:r>
            </a:p>
          </p:txBody>
        </p:sp>
      </p:grpSp>
      <p:pic>
        <p:nvPicPr>
          <p:cNvPr id="19" name="Picture 18" descr="Logo, company name&#10;&#10;Description automatically generated">
            <a:extLst>
              <a:ext uri="{FF2B5EF4-FFF2-40B4-BE49-F238E27FC236}">
                <a16:creationId xmlns:a16="http://schemas.microsoft.com/office/drawing/2014/main" id="{1D7E2BBF-D98B-461D-BFB7-30ED24645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6" name="TextBox 15">
            <a:extLst>
              <a:ext uri="{FF2B5EF4-FFF2-40B4-BE49-F238E27FC236}">
                <a16:creationId xmlns:a16="http://schemas.microsoft.com/office/drawing/2014/main" id="{F7C8F5F1-CEDA-4175-BCBA-DE7A7B9EE6DE}"/>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24" name="Chart 23">
            <a:extLst>
              <a:ext uri="{FF2B5EF4-FFF2-40B4-BE49-F238E27FC236}">
                <a16:creationId xmlns:a16="http://schemas.microsoft.com/office/drawing/2014/main" id="{ABB79174-57E5-4A57-B5AB-C2713D18323D}"/>
              </a:ext>
            </a:extLst>
          </p:cNvPr>
          <p:cNvGraphicFramePr>
            <a:graphicFrameLocks/>
          </p:cNvGraphicFramePr>
          <p:nvPr>
            <p:extLst>
              <p:ext uri="{D42A27DB-BD31-4B8C-83A1-F6EECF244321}">
                <p14:modId xmlns:p14="http://schemas.microsoft.com/office/powerpoint/2010/main" val="2088328017"/>
              </p:ext>
            </p:extLst>
          </p:nvPr>
        </p:nvGraphicFramePr>
        <p:xfrm>
          <a:off x="239650" y="1504635"/>
          <a:ext cx="6013848"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67C22277-E04F-4A20-B5E6-B734D2966BDD}"/>
              </a:ext>
            </a:extLst>
          </p:cNvPr>
          <p:cNvGraphicFramePr>
            <a:graphicFrameLocks/>
          </p:cNvGraphicFramePr>
          <p:nvPr>
            <p:extLst>
              <p:ext uri="{D42A27DB-BD31-4B8C-83A1-F6EECF244321}">
                <p14:modId xmlns:p14="http://schemas.microsoft.com/office/powerpoint/2010/main" val="2905372303"/>
              </p:ext>
            </p:extLst>
          </p:nvPr>
        </p:nvGraphicFramePr>
        <p:xfrm>
          <a:off x="6400800" y="1504635"/>
          <a:ext cx="555155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1587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10" name="Group 9">
            <a:extLst>
              <a:ext uri="{FF2B5EF4-FFF2-40B4-BE49-F238E27FC236}">
                <a16:creationId xmlns:a16="http://schemas.microsoft.com/office/drawing/2014/main" id="{CEACAC36-0D2D-4AEA-A98C-3B0271DA949C}"/>
              </a:ext>
            </a:extLst>
          </p:cNvPr>
          <p:cNvGrpSpPr/>
          <p:nvPr/>
        </p:nvGrpSpPr>
        <p:grpSpPr>
          <a:xfrm>
            <a:off x="1" y="-9526"/>
            <a:ext cx="9769642" cy="1022551"/>
            <a:chOff x="1" y="-9526"/>
            <a:chExt cx="9769642" cy="1022551"/>
          </a:xfrm>
        </p:grpSpPr>
        <p:sp>
          <p:nvSpPr>
            <p:cNvPr id="13" name="Rectangle: Single Corner Rounded 12">
              <a:extLst>
                <a:ext uri="{FF2B5EF4-FFF2-40B4-BE49-F238E27FC236}">
                  <a16:creationId xmlns:a16="http://schemas.microsoft.com/office/drawing/2014/main" id="{91DF2A4B-9B82-48EC-B4D4-8C5A1BB09212}"/>
                </a:ext>
              </a:extLst>
            </p:cNvPr>
            <p:cNvSpPr/>
            <p:nvPr/>
          </p:nvSpPr>
          <p:spPr>
            <a:xfrm rot="10800000" flipH="1">
              <a:off x="7527247" y="-3188"/>
              <a:ext cx="224239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Single Corner Rounded 16">
              <a:extLst>
                <a:ext uri="{FF2B5EF4-FFF2-40B4-BE49-F238E27FC236}">
                  <a16:creationId xmlns:a16="http://schemas.microsoft.com/office/drawing/2014/main" id="{E73C18D0-C7DD-4559-B918-51F7DCC2D56A}"/>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7D050584-77CF-476F-B15A-67FCA0E666E2}"/>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1FB03016-8E34-4A9B-9CD5-3612DABA9FCD}"/>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0" name="TextBox 19">
              <a:extLst>
                <a:ext uri="{FF2B5EF4-FFF2-40B4-BE49-F238E27FC236}">
                  <a16:creationId xmlns:a16="http://schemas.microsoft.com/office/drawing/2014/main" id="{9AD9D3F8-C421-48E9-B07B-43E85C15F2F7}"/>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21" name="TextBox 20">
              <a:extLst>
                <a:ext uri="{FF2B5EF4-FFF2-40B4-BE49-F238E27FC236}">
                  <a16:creationId xmlns:a16="http://schemas.microsoft.com/office/drawing/2014/main" id="{E91AEA39-0015-4A28-801C-852A83093333}"/>
                </a:ext>
              </a:extLst>
            </p:cNvPr>
            <p:cNvSpPr txBox="1"/>
            <p:nvPr/>
          </p:nvSpPr>
          <p:spPr>
            <a:xfrm>
              <a:off x="7985353" y="175337"/>
              <a:ext cx="1615851" cy="523220"/>
            </a:xfrm>
            <a:prstGeom prst="rect">
              <a:avLst/>
            </a:prstGeom>
            <a:noFill/>
          </p:spPr>
          <p:txBody>
            <a:bodyPr wrap="square" rtlCol="0">
              <a:spAutoFit/>
            </a:bodyPr>
            <a:lstStyle/>
            <a:p>
              <a:r>
                <a:rPr lang="en-GB" sz="2800" dirty="0">
                  <a:solidFill>
                    <a:srgbClr val="484043"/>
                  </a:solidFill>
                </a:rPr>
                <a:t>Years 7-8</a:t>
              </a:r>
            </a:p>
          </p:txBody>
        </p:sp>
      </p:grpSp>
      <p:pic>
        <p:nvPicPr>
          <p:cNvPr id="14" name="Picture 13" descr="Logo, company name&#10;&#10;Description automatically generated">
            <a:extLst>
              <a:ext uri="{FF2B5EF4-FFF2-40B4-BE49-F238E27FC236}">
                <a16:creationId xmlns:a16="http://schemas.microsoft.com/office/drawing/2014/main" id="{2AB37949-62BD-4312-B4ED-BE89D0049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22" name="TextBox 21">
            <a:extLst>
              <a:ext uri="{FF2B5EF4-FFF2-40B4-BE49-F238E27FC236}">
                <a16:creationId xmlns:a16="http://schemas.microsoft.com/office/drawing/2014/main" id="{469F3754-671F-430E-9990-261E6C2AFE32}"/>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60 minutes or more a day</a:t>
            </a:r>
          </a:p>
        </p:txBody>
      </p:sp>
      <p:graphicFrame>
        <p:nvGraphicFramePr>
          <p:cNvPr id="16" name="Chart 15">
            <a:extLst>
              <a:ext uri="{FF2B5EF4-FFF2-40B4-BE49-F238E27FC236}">
                <a16:creationId xmlns:a16="http://schemas.microsoft.com/office/drawing/2014/main" id="{2E598DCD-A61B-43EA-A8FF-CE0B496ABEBE}"/>
              </a:ext>
            </a:extLst>
          </p:cNvPr>
          <p:cNvGraphicFramePr>
            <a:graphicFrameLocks/>
          </p:cNvGraphicFramePr>
          <p:nvPr>
            <p:extLst>
              <p:ext uri="{D42A27DB-BD31-4B8C-83A1-F6EECF244321}">
                <p14:modId xmlns:p14="http://schemas.microsoft.com/office/powerpoint/2010/main" val="991219916"/>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323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13" name="Group 12">
            <a:extLst>
              <a:ext uri="{FF2B5EF4-FFF2-40B4-BE49-F238E27FC236}">
                <a16:creationId xmlns:a16="http://schemas.microsoft.com/office/drawing/2014/main" id="{F87F7109-A500-4193-BFB5-724E598E5AC1}"/>
              </a:ext>
            </a:extLst>
          </p:cNvPr>
          <p:cNvGrpSpPr/>
          <p:nvPr/>
        </p:nvGrpSpPr>
        <p:grpSpPr>
          <a:xfrm>
            <a:off x="1" y="-9526"/>
            <a:ext cx="9769642" cy="1022551"/>
            <a:chOff x="1" y="-9526"/>
            <a:chExt cx="9769642" cy="1022551"/>
          </a:xfrm>
        </p:grpSpPr>
        <p:sp>
          <p:nvSpPr>
            <p:cNvPr id="17" name="Rectangle: Single Corner Rounded 16">
              <a:extLst>
                <a:ext uri="{FF2B5EF4-FFF2-40B4-BE49-F238E27FC236}">
                  <a16:creationId xmlns:a16="http://schemas.microsoft.com/office/drawing/2014/main" id="{B176C416-B58C-4D95-9241-EF6CB3BEE979}"/>
                </a:ext>
              </a:extLst>
            </p:cNvPr>
            <p:cNvSpPr/>
            <p:nvPr/>
          </p:nvSpPr>
          <p:spPr>
            <a:xfrm rot="10800000" flipH="1">
              <a:off x="7527247" y="-3188"/>
              <a:ext cx="224239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B3B5B574-3D9C-419D-A1D5-C12FD4233774}"/>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Single Corner Rounded 19">
              <a:extLst>
                <a:ext uri="{FF2B5EF4-FFF2-40B4-BE49-F238E27FC236}">
                  <a16:creationId xmlns:a16="http://schemas.microsoft.com/office/drawing/2014/main" id="{7AD20BC6-CF92-44FF-9C90-CA5E0CB4BCD1}"/>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1" name="TextBox 20">
              <a:extLst>
                <a:ext uri="{FF2B5EF4-FFF2-40B4-BE49-F238E27FC236}">
                  <a16:creationId xmlns:a16="http://schemas.microsoft.com/office/drawing/2014/main" id="{24F03ACB-C631-4C84-B5D7-8749AE43E246}"/>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2" name="TextBox 21">
              <a:extLst>
                <a:ext uri="{FF2B5EF4-FFF2-40B4-BE49-F238E27FC236}">
                  <a16:creationId xmlns:a16="http://schemas.microsoft.com/office/drawing/2014/main" id="{C347C253-D573-4CDE-973E-58C3305B70FA}"/>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23" name="TextBox 22">
              <a:extLst>
                <a:ext uri="{FF2B5EF4-FFF2-40B4-BE49-F238E27FC236}">
                  <a16:creationId xmlns:a16="http://schemas.microsoft.com/office/drawing/2014/main" id="{55974E27-1B32-4796-B079-85B657E5CDC1}"/>
                </a:ext>
              </a:extLst>
            </p:cNvPr>
            <p:cNvSpPr txBox="1"/>
            <p:nvPr/>
          </p:nvSpPr>
          <p:spPr>
            <a:xfrm>
              <a:off x="7985353" y="175337"/>
              <a:ext cx="1615851" cy="523220"/>
            </a:xfrm>
            <a:prstGeom prst="rect">
              <a:avLst/>
            </a:prstGeom>
            <a:noFill/>
          </p:spPr>
          <p:txBody>
            <a:bodyPr wrap="square" rtlCol="0">
              <a:spAutoFit/>
            </a:bodyPr>
            <a:lstStyle/>
            <a:p>
              <a:r>
                <a:rPr lang="en-GB" sz="2800" dirty="0">
                  <a:solidFill>
                    <a:srgbClr val="484043"/>
                  </a:solidFill>
                </a:rPr>
                <a:t>Years 7-8</a:t>
              </a:r>
            </a:p>
          </p:txBody>
        </p:sp>
      </p:grpSp>
      <p:pic>
        <p:nvPicPr>
          <p:cNvPr id="15" name="Picture 14" descr="Logo, company name&#10;&#10;Description automatically generated">
            <a:extLst>
              <a:ext uri="{FF2B5EF4-FFF2-40B4-BE49-F238E27FC236}">
                <a16:creationId xmlns:a16="http://schemas.microsoft.com/office/drawing/2014/main" id="{0C6F79E9-3AA5-4211-835A-772F333D9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4" name="TextBox 13">
            <a:extLst>
              <a:ext uri="{FF2B5EF4-FFF2-40B4-BE49-F238E27FC236}">
                <a16:creationId xmlns:a16="http://schemas.microsoft.com/office/drawing/2014/main" id="{DD4AD815-B48D-4E43-88B4-D92B8D333736}"/>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24" name="Chart 23">
            <a:extLst>
              <a:ext uri="{FF2B5EF4-FFF2-40B4-BE49-F238E27FC236}">
                <a16:creationId xmlns:a16="http://schemas.microsoft.com/office/drawing/2014/main" id="{EF1B0CD7-0C8F-4CD7-B688-22CAFAFFB2D4}"/>
              </a:ext>
            </a:extLst>
          </p:cNvPr>
          <p:cNvGraphicFramePr>
            <a:graphicFrameLocks/>
          </p:cNvGraphicFramePr>
          <p:nvPr>
            <p:extLst>
              <p:ext uri="{D42A27DB-BD31-4B8C-83A1-F6EECF244321}">
                <p14:modId xmlns:p14="http://schemas.microsoft.com/office/powerpoint/2010/main" val="2224909472"/>
              </p:ext>
            </p:extLst>
          </p:nvPr>
        </p:nvGraphicFramePr>
        <p:xfrm>
          <a:off x="68200" y="1504635"/>
          <a:ext cx="612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02A444F1-95FC-4834-9142-609FA260FE12}"/>
              </a:ext>
            </a:extLst>
          </p:cNvPr>
          <p:cNvGraphicFramePr>
            <a:graphicFrameLocks/>
          </p:cNvGraphicFramePr>
          <p:nvPr>
            <p:extLst>
              <p:ext uri="{D42A27DB-BD31-4B8C-83A1-F6EECF244321}">
                <p14:modId xmlns:p14="http://schemas.microsoft.com/office/powerpoint/2010/main" val="2057799921"/>
              </p:ext>
            </p:extLst>
          </p:nvPr>
        </p:nvGraphicFramePr>
        <p:xfrm>
          <a:off x="6463048" y="1504635"/>
          <a:ext cx="5698852"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568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10" name="Group 9">
            <a:extLst>
              <a:ext uri="{FF2B5EF4-FFF2-40B4-BE49-F238E27FC236}">
                <a16:creationId xmlns:a16="http://schemas.microsoft.com/office/drawing/2014/main" id="{ED3AC85E-ED67-4480-AF0B-7576C054F64A}"/>
              </a:ext>
            </a:extLst>
          </p:cNvPr>
          <p:cNvGrpSpPr/>
          <p:nvPr/>
        </p:nvGrpSpPr>
        <p:grpSpPr>
          <a:xfrm>
            <a:off x="1" y="-9526"/>
            <a:ext cx="9769642" cy="1022551"/>
            <a:chOff x="1" y="-9526"/>
            <a:chExt cx="9769642" cy="1022551"/>
          </a:xfrm>
        </p:grpSpPr>
        <p:sp>
          <p:nvSpPr>
            <p:cNvPr id="13" name="Rectangle: Single Corner Rounded 12">
              <a:extLst>
                <a:ext uri="{FF2B5EF4-FFF2-40B4-BE49-F238E27FC236}">
                  <a16:creationId xmlns:a16="http://schemas.microsoft.com/office/drawing/2014/main" id="{7B3AAE2C-76CB-4357-960D-BEFEA014074A}"/>
                </a:ext>
              </a:extLst>
            </p:cNvPr>
            <p:cNvSpPr/>
            <p:nvPr/>
          </p:nvSpPr>
          <p:spPr>
            <a:xfrm rot="10800000" flipH="1">
              <a:off x="7527247" y="-3188"/>
              <a:ext cx="224239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Single Corner Rounded 16">
              <a:extLst>
                <a:ext uri="{FF2B5EF4-FFF2-40B4-BE49-F238E27FC236}">
                  <a16:creationId xmlns:a16="http://schemas.microsoft.com/office/drawing/2014/main" id="{2B519BB6-78AD-4E68-A9C3-3940C578A8E6}"/>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A5327032-3FEF-4FFF-BA99-DF1F94AB3F2D}"/>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EAB0B16D-5485-4477-9A11-37C6795B1FCA}"/>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0" name="TextBox 19">
              <a:extLst>
                <a:ext uri="{FF2B5EF4-FFF2-40B4-BE49-F238E27FC236}">
                  <a16:creationId xmlns:a16="http://schemas.microsoft.com/office/drawing/2014/main" id="{5DBC1F45-7584-40AA-B8FA-282E36230E3E}"/>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21" name="TextBox 20">
              <a:extLst>
                <a:ext uri="{FF2B5EF4-FFF2-40B4-BE49-F238E27FC236}">
                  <a16:creationId xmlns:a16="http://schemas.microsoft.com/office/drawing/2014/main" id="{EE000BC0-B5FC-499E-BBA9-57649CEDD65C}"/>
                </a:ext>
              </a:extLst>
            </p:cNvPr>
            <p:cNvSpPr txBox="1"/>
            <p:nvPr/>
          </p:nvSpPr>
          <p:spPr>
            <a:xfrm>
              <a:off x="7985353" y="175337"/>
              <a:ext cx="1784290" cy="523220"/>
            </a:xfrm>
            <a:prstGeom prst="rect">
              <a:avLst/>
            </a:prstGeom>
            <a:noFill/>
          </p:spPr>
          <p:txBody>
            <a:bodyPr wrap="square" rtlCol="0">
              <a:spAutoFit/>
            </a:bodyPr>
            <a:lstStyle/>
            <a:p>
              <a:r>
                <a:rPr lang="en-GB" sz="2800" dirty="0">
                  <a:solidFill>
                    <a:srgbClr val="484043"/>
                  </a:solidFill>
                </a:rPr>
                <a:t>Years 9-11</a:t>
              </a:r>
            </a:p>
          </p:txBody>
        </p:sp>
      </p:grpSp>
      <p:pic>
        <p:nvPicPr>
          <p:cNvPr id="12" name="Picture 11" descr="Logo, company name&#10;&#10;Description automatically generated">
            <a:extLst>
              <a:ext uri="{FF2B5EF4-FFF2-40B4-BE49-F238E27FC236}">
                <a16:creationId xmlns:a16="http://schemas.microsoft.com/office/drawing/2014/main" id="{FF1F6DF6-5CEF-42AC-9C62-5EADF525F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037CCB04-47D3-4C8D-A4CC-BC987D3D5ABD}"/>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60 minutes or more a day</a:t>
            </a:r>
          </a:p>
        </p:txBody>
      </p:sp>
      <p:graphicFrame>
        <p:nvGraphicFramePr>
          <p:cNvPr id="16" name="Chart 15">
            <a:extLst>
              <a:ext uri="{FF2B5EF4-FFF2-40B4-BE49-F238E27FC236}">
                <a16:creationId xmlns:a16="http://schemas.microsoft.com/office/drawing/2014/main" id="{1A1DF5DA-4CFC-47C4-B402-DA360DAF19B9}"/>
              </a:ext>
            </a:extLst>
          </p:cNvPr>
          <p:cNvGraphicFramePr>
            <a:graphicFrameLocks/>
          </p:cNvGraphicFramePr>
          <p:nvPr>
            <p:extLst>
              <p:ext uri="{D42A27DB-BD31-4B8C-83A1-F6EECF244321}">
                <p14:modId xmlns:p14="http://schemas.microsoft.com/office/powerpoint/2010/main" val="860777999"/>
              </p:ext>
            </p:extLst>
          </p:nvPr>
        </p:nvGraphicFramePr>
        <p:xfrm>
          <a:off x="336000" y="1532344"/>
          <a:ext cx="115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660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C85570-2DF2-4196-B0F6-A04E90D524D1}"/>
              </a:ext>
            </a:extLst>
          </p:cNvPr>
          <p:cNvSpPr>
            <a:spLocks noGrp="1"/>
          </p:cNvSpPr>
          <p:nvPr>
            <p:ph idx="4294967295"/>
          </p:nvPr>
        </p:nvSpPr>
        <p:spPr>
          <a:xfrm>
            <a:off x="257503" y="1242764"/>
            <a:ext cx="11426497" cy="4600475"/>
          </a:xfrm>
        </p:spPr>
        <p:txBody>
          <a:bodyPr>
            <a:noAutofit/>
          </a:bodyPr>
          <a:lstStyle/>
          <a:p>
            <a:pPr marL="0" indent="0">
              <a:buNone/>
            </a:pPr>
            <a:r>
              <a:rPr lang="en-GB" sz="1600" dirty="0">
                <a:solidFill>
                  <a:srgbClr val="484043"/>
                </a:solidFill>
              </a:rPr>
              <a:t>The Active Lives Children and Young People Survey is conducted by Ipsos MORI on behalf of Sport England who commissioned the survey to inform both their own strategy and the strategies of the Department for Digital, Culture, Media and Sport (DCMS), the Department for Education (DfE) and the Department of Health and Social Care (DHSC).</a:t>
            </a:r>
          </a:p>
          <a:p>
            <a:pPr marL="0" indent="0">
              <a:buNone/>
            </a:pPr>
            <a:r>
              <a:rPr lang="en-GB" sz="1600" dirty="0">
                <a:solidFill>
                  <a:srgbClr val="484043"/>
                </a:solidFill>
              </a:rPr>
              <a:t>The survey collects data to present a comprehensive picture of children and young people’s: </a:t>
            </a:r>
          </a:p>
          <a:p>
            <a:pPr>
              <a:buClr>
                <a:srgbClr val="BD1923"/>
              </a:buClr>
              <a:buFont typeface="Wingdings" panose="05000000000000000000" pitchFamily="2" charset="2"/>
              <a:buChar char="§"/>
            </a:pPr>
            <a:r>
              <a:rPr lang="en-GB" sz="1600" dirty="0">
                <a:solidFill>
                  <a:srgbClr val="484043"/>
                </a:solidFill>
              </a:rPr>
              <a:t>Overall levels of activity both during the school day (‘at school’) and outside school </a:t>
            </a:r>
          </a:p>
          <a:p>
            <a:pPr>
              <a:buClr>
                <a:srgbClr val="BD1923"/>
              </a:buClr>
              <a:buFont typeface="Wingdings" panose="05000000000000000000" pitchFamily="2" charset="2"/>
              <a:buChar char="§"/>
            </a:pPr>
            <a:r>
              <a:rPr lang="en-GB" sz="1600" dirty="0">
                <a:solidFill>
                  <a:srgbClr val="484043"/>
                </a:solidFill>
              </a:rPr>
              <a:t>Activity levels for a range of key demographic groups </a:t>
            </a:r>
          </a:p>
          <a:p>
            <a:pPr>
              <a:buClr>
                <a:srgbClr val="BD1923"/>
              </a:buClr>
              <a:buFont typeface="Wingdings" panose="05000000000000000000" pitchFamily="2" charset="2"/>
              <a:buChar char="§"/>
            </a:pPr>
            <a:r>
              <a:rPr lang="en-GB" sz="1600" dirty="0">
                <a:solidFill>
                  <a:srgbClr val="484043"/>
                </a:solidFill>
              </a:rPr>
              <a:t>The types of activities undertaken by age group </a:t>
            </a:r>
          </a:p>
          <a:p>
            <a:pPr>
              <a:buClr>
                <a:srgbClr val="BD1923"/>
              </a:buClr>
              <a:buFont typeface="Wingdings" panose="05000000000000000000" pitchFamily="2" charset="2"/>
              <a:buChar char="§"/>
            </a:pPr>
            <a:r>
              <a:rPr lang="en-GB" sz="1600" dirty="0">
                <a:solidFill>
                  <a:srgbClr val="484043"/>
                </a:solidFill>
              </a:rPr>
              <a:t>Volunteering levels (supporting sport and physical activity) </a:t>
            </a:r>
          </a:p>
          <a:p>
            <a:pPr>
              <a:buClr>
                <a:srgbClr val="BD1923"/>
              </a:buClr>
              <a:buFont typeface="Wingdings" panose="05000000000000000000" pitchFamily="2" charset="2"/>
              <a:buChar char="§"/>
            </a:pPr>
            <a:r>
              <a:rPr lang="en-GB" sz="1600" dirty="0">
                <a:solidFill>
                  <a:srgbClr val="484043"/>
                </a:solidFill>
              </a:rPr>
              <a:t>Associations between activity levels and measures of mental wellbeing, individual development and social and community development </a:t>
            </a:r>
          </a:p>
          <a:p>
            <a:pPr>
              <a:buClr>
                <a:srgbClr val="BD1923"/>
              </a:buClr>
              <a:buFont typeface="Wingdings" panose="05000000000000000000" pitchFamily="2" charset="2"/>
              <a:buChar char="§"/>
            </a:pPr>
            <a:r>
              <a:rPr lang="en-GB" sz="1600" dirty="0">
                <a:solidFill>
                  <a:srgbClr val="484043"/>
                </a:solidFill>
              </a:rPr>
              <a:t>Attitudes of children and young people towards sport and physical activity</a:t>
            </a:r>
          </a:p>
          <a:p>
            <a:pPr marL="0" indent="0">
              <a:buNone/>
            </a:pPr>
            <a:r>
              <a:rPr lang="en-GB" sz="1600" dirty="0">
                <a:solidFill>
                  <a:srgbClr val="484043"/>
                </a:solidFill>
              </a:rPr>
              <a:t>The survey is now in it’s 4</a:t>
            </a:r>
            <a:r>
              <a:rPr lang="en-GB" sz="1600" baseline="30000" dirty="0">
                <a:solidFill>
                  <a:srgbClr val="484043"/>
                </a:solidFill>
              </a:rPr>
              <a:t>th</a:t>
            </a:r>
            <a:r>
              <a:rPr lang="en-GB" sz="1600" dirty="0">
                <a:solidFill>
                  <a:srgbClr val="484043"/>
                </a:solidFill>
              </a:rPr>
              <a:t> year of data collection. Since the year 1 data was published, there’s been a change to the UK Chief Medical Officer’s physical activity guidelines for children and young people. Instead of </a:t>
            </a:r>
            <a:r>
              <a:rPr lang="en-GB" sz="1600" b="1" dirty="0">
                <a:solidFill>
                  <a:srgbClr val="484043"/>
                </a:solidFill>
              </a:rPr>
              <a:t>at least 60 minutes of activity every day</a:t>
            </a:r>
            <a:r>
              <a:rPr lang="en-GB" sz="1600" dirty="0">
                <a:solidFill>
                  <a:srgbClr val="484043"/>
                </a:solidFill>
              </a:rPr>
              <a:t>, the new guidelines recommend young people engage in moderate to vigorous intensity activity for </a:t>
            </a:r>
            <a:r>
              <a:rPr lang="en-GB" sz="1600" b="1" dirty="0">
                <a:solidFill>
                  <a:srgbClr val="484043"/>
                </a:solidFill>
              </a:rPr>
              <a:t>an average of at least 60 minutes a day across the week</a:t>
            </a:r>
            <a:r>
              <a:rPr lang="en-GB" sz="1600" dirty="0">
                <a:solidFill>
                  <a:srgbClr val="484043"/>
                </a:solidFill>
              </a:rPr>
              <a:t>. The data for all years is now presented to reflect this change in guidelines.</a:t>
            </a:r>
          </a:p>
        </p:txBody>
      </p:sp>
      <p:sp>
        <p:nvSpPr>
          <p:cNvPr id="3" name="Title 2">
            <a:extLst>
              <a:ext uri="{FF2B5EF4-FFF2-40B4-BE49-F238E27FC236}">
                <a16:creationId xmlns:a16="http://schemas.microsoft.com/office/drawing/2014/main" id="{9DC1EAB7-D13F-4B1B-AC30-FB0724804985}"/>
              </a:ext>
            </a:extLst>
          </p:cNvPr>
          <p:cNvSpPr>
            <a:spLocks noGrp="1"/>
          </p:cNvSpPr>
          <p:nvPr>
            <p:ph type="title"/>
          </p:nvPr>
        </p:nvSpPr>
        <p:spPr/>
        <p:txBody>
          <a:bodyPr>
            <a:normAutofit/>
          </a:bodyPr>
          <a:lstStyle/>
          <a:p>
            <a:pPr algn="r"/>
            <a:r>
              <a:rPr lang="en-GB" sz="2800" b="1" dirty="0"/>
              <a:t>Active Lives </a:t>
            </a:r>
            <a:r>
              <a:rPr lang="en-GB" sz="2800" b="1" dirty="0" err="1"/>
              <a:t>CYP</a:t>
            </a:r>
            <a:r>
              <a:rPr lang="en-GB" sz="2800" b="1" dirty="0"/>
              <a:t> </a:t>
            </a:r>
            <a:r>
              <a:rPr lang="en-GB" sz="2800" dirty="0"/>
              <a:t>s</a:t>
            </a:r>
            <a:r>
              <a:rPr lang="en-GB" sz="2800" b="1" dirty="0"/>
              <a:t>urvey</a:t>
            </a:r>
          </a:p>
        </p:txBody>
      </p:sp>
      <p:pic>
        <p:nvPicPr>
          <p:cNvPr id="5" name="Picture 4" descr="Logo&#10;&#10;Description automatically generated">
            <a:extLst>
              <a:ext uri="{FF2B5EF4-FFF2-40B4-BE49-F238E27FC236}">
                <a16:creationId xmlns:a16="http://schemas.microsoft.com/office/drawing/2014/main" id="{09E0E00D-091D-4177-80AC-2F527AB95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332" y="173633"/>
            <a:ext cx="1445928" cy="1445928"/>
          </a:xfrm>
          <a:prstGeom prst="rect">
            <a:avLst/>
          </a:prstGeom>
        </p:spPr>
      </p:pic>
    </p:spTree>
    <p:extLst>
      <p:ext uri="{BB962C8B-B14F-4D97-AF65-F5344CB8AC3E}">
        <p14:creationId xmlns:p14="http://schemas.microsoft.com/office/powerpoint/2010/main" val="2473802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13" name="Group 12">
            <a:extLst>
              <a:ext uri="{FF2B5EF4-FFF2-40B4-BE49-F238E27FC236}">
                <a16:creationId xmlns:a16="http://schemas.microsoft.com/office/drawing/2014/main" id="{72F30075-3258-4E88-BB46-567731AA7FA0}"/>
              </a:ext>
            </a:extLst>
          </p:cNvPr>
          <p:cNvGrpSpPr/>
          <p:nvPr/>
        </p:nvGrpSpPr>
        <p:grpSpPr>
          <a:xfrm>
            <a:off x="1" y="-9526"/>
            <a:ext cx="9769642" cy="1022551"/>
            <a:chOff x="1" y="-9526"/>
            <a:chExt cx="9769642" cy="1022551"/>
          </a:xfrm>
        </p:grpSpPr>
        <p:sp>
          <p:nvSpPr>
            <p:cNvPr id="17" name="Rectangle: Single Corner Rounded 16">
              <a:extLst>
                <a:ext uri="{FF2B5EF4-FFF2-40B4-BE49-F238E27FC236}">
                  <a16:creationId xmlns:a16="http://schemas.microsoft.com/office/drawing/2014/main" id="{8558BF23-045F-4140-A6CF-4D589CAC58F8}"/>
                </a:ext>
              </a:extLst>
            </p:cNvPr>
            <p:cNvSpPr/>
            <p:nvPr/>
          </p:nvSpPr>
          <p:spPr>
            <a:xfrm rot="10800000" flipH="1">
              <a:off x="7527247" y="-3188"/>
              <a:ext cx="2242396"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A561A69A-61D6-4243-AE88-31F09A0F79BD}"/>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Single Corner Rounded 19">
              <a:extLst>
                <a:ext uri="{FF2B5EF4-FFF2-40B4-BE49-F238E27FC236}">
                  <a16:creationId xmlns:a16="http://schemas.microsoft.com/office/drawing/2014/main" id="{89733841-2A45-4076-937C-E411A9002E87}"/>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1" name="TextBox 20">
              <a:extLst>
                <a:ext uri="{FF2B5EF4-FFF2-40B4-BE49-F238E27FC236}">
                  <a16:creationId xmlns:a16="http://schemas.microsoft.com/office/drawing/2014/main" id="{654C9BC3-02F0-4BDB-9759-43BC783A8130}"/>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2" name="TextBox 21">
              <a:extLst>
                <a:ext uri="{FF2B5EF4-FFF2-40B4-BE49-F238E27FC236}">
                  <a16:creationId xmlns:a16="http://schemas.microsoft.com/office/drawing/2014/main" id="{F3D4EB41-B31B-47EE-A1E4-3FEAAA8A45FC}"/>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demographic group</a:t>
              </a:r>
            </a:p>
          </p:txBody>
        </p:sp>
        <p:sp>
          <p:nvSpPr>
            <p:cNvPr id="23" name="TextBox 22">
              <a:extLst>
                <a:ext uri="{FF2B5EF4-FFF2-40B4-BE49-F238E27FC236}">
                  <a16:creationId xmlns:a16="http://schemas.microsoft.com/office/drawing/2014/main" id="{9ED394F2-42F9-4503-9C6D-0E220171F700}"/>
                </a:ext>
              </a:extLst>
            </p:cNvPr>
            <p:cNvSpPr txBox="1"/>
            <p:nvPr/>
          </p:nvSpPr>
          <p:spPr>
            <a:xfrm>
              <a:off x="7985353" y="175337"/>
              <a:ext cx="1784290" cy="523220"/>
            </a:xfrm>
            <a:prstGeom prst="rect">
              <a:avLst/>
            </a:prstGeom>
            <a:noFill/>
          </p:spPr>
          <p:txBody>
            <a:bodyPr wrap="square" rtlCol="0">
              <a:spAutoFit/>
            </a:bodyPr>
            <a:lstStyle/>
            <a:p>
              <a:r>
                <a:rPr lang="en-GB" sz="2800" dirty="0">
                  <a:solidFill>
                    <a:srgbClr val="484043"/>
                  </a:solidFill>
                </a:rPr>
                <a:t>Years 9-11</a:t>
              </a:r>
            </a:p>
          </p:txBody>
        </p:sp>
      </p:grpSp>
      <p:pic>
        <p:nvPicPr>
          <p:cNvPr id="14" name="Picture 13" descr="Logo, company name&#10;&#10;Description automatically generated">
            <a:extLst>
              <a:ext uri="{FF2B5EF4-FFF2-40B4-BE49-F238E27FC236}">
                <a16:creationId xmlns:a16="http://schemas.microsoft.com/office/drawing/2014/main" id="{C87A0031-1A28-4B9D-8A13-026FDD932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FD970CD0-CB51-4AC4-AE25-3BC9BD66375C}"/>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24" name="Chart 23">
            <a:extLst>
              <a:ext uri="{FF2B5EF4-FFF2-40B4-BE49-F238E27FC236}">
                <a16:creationId xmlns:a16="http://schemas.microsoft.com/office/drawing/2014/main" id="{469BCF0E-63A1-4CAF-A81A-059C66C37367}"/>
              </a:ext>
            </a:extLst>
          </p:cNvPr>
          <p:cNvGraphicFramePr>
            <a:graphicFrameLocks/>
          </p:cNvGraphicFramePr>
          <p:nvPr>
            <p:extLst>
              <p:ext uri="{D42A27DB-BD31-4B8C-83A1-F6EECF244321}">
                <p14:modId xmlns:p14="http://schemas.microsoft.com/office/powerpoint/2010/main" val="1131626673"/>
              </p:ext>
            </p:extLst>
          </p:nvPr>
        </p:nvGraphicFramePr>
        <p:xfrm>
          <a:off x="49150" y="1504635"/>
          <a:ext cx="612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1FB3A8B6-A129-4EA6-9B11-A23AE788BD06}"/>
              </a:ext>
            </a:extLst>
          </p:cNvPr>
          <p:cNvGraphicFramePr>
            <a:graphicFrameLocks/>
          </p:cNvGraphicFramePr>
          <p:nvPr>
            <p:extLst>
              <p:ext uri="{D42A27DB-BD31-4B8C-83A1-F6EECF244321}">
                <p14:modId xmlns:p14="http://schemas.microsoft.com/office/powerpoint/2010/main" val="2255011532"/>
              </p:ext>
            </p:extLst>
          </p:nvPr>
        </p:nvGraphicFramePr>
        <p:xfrm>
          <a:off x="6396373" y="1504635"/>
          <a:ext cx="5698852"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37590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E7F259-87DC-4D0D-AC71-E322052EDA60}"/>
              </a:ext>
            </a:extLst>
          </p:cNvPr>
          <p:cNvSpPr/>
          <p:nvPr/>
        </p:nvSpPr>
        <p:spPr>
          <a:xfrm>
            <a:off x="1082889" y="1498084"/>
            <a:ext cx="3508161" cy="4245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B4768FF-CE25-4005-B1A5-00370C49DD24}"/>
              </a:ext>
            </a:extLst>
          </p:cNvPr>
          <p:cNvSpPr/>
          <p:nvPr/>
        </p:nvSpPr>
        <p:spPr>
          <a:xfrm>
            <a:off x="8195978" y="1504635"/>
            <a:ext cx="3508161" cy="4245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grpSp>
        <p:nvGrpSpPr>
          <p:cNvPr id="2" name="Group 1">
            <a:extLst>
              <a:ext uri="{FF2B5EF4-FFF2-40B4-BE49-F238E27FC236}">
                <a16:creationId xmlns:a16="http://schemas.microsoft.com/office/drawing/2014/main" id="{FC4DDA58-AB4E-424E-8952-7765505E33E9}"/>
              </a:ext>
            </a:extLst>
          </p:cNvPr>
          <p:cNvGrpSpPr/>
          <p:nvPr/>
        </p:nvGrpSpPr>
        <p:grpSpPr>
          <a:xfrm>
            <a:off x="1" y="-9526"/>
            <a:ext cx="10826598" cy="1022551"/>
            <a:chOff x="1" y="-9526"/>
            <a:chExt cx="10826598" cy="1022551"/>
          </a:xfrm>
        </p:grpSpPr>
        <p:sp>
          <p:nvSpPr>
            <p:cNvPr id="15" name="Rectangle: Single Corner Rounded 14">
              <a:extLst>
                <a:ext uri="{FF2B5EF4-FFF2-40B4-BE49-F238E27FC236}">
                  <a16:creationId xmlns:a16="http://schemas.microsoft.com/office/drawing/2014/main" id="{125504CC-ED54-41B8-96B9-74AB63778F71}"/>
                </a:ext>
              </a:extLst>
            </p:cNvPr>
            <p:cNvSpPr/>
            <p:nvPr/>
          </p:nvSpPr>
          <p:spPr>
            <a:xfrm rot="10800000" flipH="1">
              <a:off x="8677773" y="-3188"/>
              <a:ext cx="212480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Single Corner Rounded 16">
              <a:extLst>
                <a:ext uri="{FF2B5EF4-FFF2-40B4-BE49-F238E27FC236}">
                  <a16:creationId xmlns:a16="http://schemas.microsoft.com/office/drawing/2014/main" id="{EC2F2E9E-0F5D-4CFF-8AC3-41E86173AF3A}"/>
                </a:ext>
              </a:extLst>
            </p:cNvPr>
            <p:cNvSpPr/>
            <p:nvPr/>
          </p:nvSpPr>
          <p:spPr>
            <a:xfrm rot="10800000" flipH="1">
              <a:off x="3957486" y="-9526"/>
              <a:ext cx="5115327"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0BF0A522-417B-40C7-AEC2-EF34167C7B02}"/>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1" name="TextBox 20">
              <a:extLst>
                <a:ext uri="{FF2B5EF4-FFF2-40B4-BE49-F238E27FC236}">
                  <a16:creationId xmlns:a16="http://schemas.microsoft.com/office/drawing/2014/main" id="{A150FCD2-285D-4E4C-8584-5418A3FF5639}"/>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4" name="TextBox 23">
              <a:extLst>
                <a:ext uri="{FF2B5EF4-FFF2-40B4-BE49-F238E27FC236}">
                  <a16:creationId xmlns:a16="http://schemas.microsoft.com/office/drawing/2014/main" id="{8845B113-4D88-40A1-BEC8-9ADC4D1CA4FE}"/>
                </a:ext>
              </a:extLst>
            </p:cNvPr>
            <p:cNvSpPr txBox="1"/>
            <p:nvPr/>
          </p:nvSpPr>
          <p:spPr>
            <a:xfrm>
              <a:off x="4293699" y="175337"/>
              <a:ext cx="4779114" cy="523220"/>
            </a:xfrm>
            <a:prstGeom prst="rect">
              <a:avLst/>
            </a:prstGeom>
            <a:noFill/>
          </p:spPr>
          <p:txBody>
            <a:bodyPr wrap="square" rtlCol="0">
              <a:spAutoFit/>
            </a:bodyPr>
            <a:lstStyle/>
            <a:p>
              <a:r>
                <a:rPr lang="en-GB" sz="2800" dirty="0">
                  <a:solidFill>
                    <a:srgbClr val="484043"/>
                  </a:solidFill>
                </a:rPr>
                <a:t>By FAS and gender</a:t>
              </a:r>
            </a:p>
          </p:txBody>
        </p:sp>
        <p:sp>
          <p:nvSpPr>
            <p:cNvPr id="25" name="TextBox 24">
              <a:extLst>
                <a:ext uri="{FF2B5EF4-FFF2-40B4-BE49-F238E27FC236}">
                  <a16:creationId xmlns:a16="http://schemas.microsoft.com/office/drawing/2014/main" id="{F0BBA044-A4F9-45ED-82D7-726E43950250}"/>
                </a:ext>
              </a:extLst>
            </p:cNvPr>
            <p:cNvSpPr txBox="1"/>
            <p:nvPr/>
          </p:nvSpPr>
          <p:spPr>
            <a:xfrm>
              <a:off x="9135879" y="175337"/>
              <a:ext cx="1690720" cy="523220"/>
            </a:xfrm>
            <a:prstGeom prst="rect">
              <a:avLst/>
            </a:prstGeom>
            <a:noFill/>
          </p:spPr>
          <p:txBody>
            <a:bodyPr wrap="square" rtlCol="0">
              <a:spAutoFit/>
            </a:bodyPr>
            <a:lstStyle/>
            <a:p>
              <a:r>
                <a:rPr lang="en-GB" sz="2800" dirty="0">
                  <a:solidFill>
                    <a:srgbClr val="484043"/>
                  </a:solidFill>
                </a:rPr>
                <a:t>Years 3-6</a:t>
              </a:r>
            </a:p>
          </p:txBody>
        </p:sp>
      </p:grpSp>
      <p:pic>
        <p:nvPicPr>
          <p:cNvPr id="12" name="Picture 11" descr="Logo, company name&#10;&#10;Description automatically generated">
            <a:extLst>
              <a:ext uri="{FF2B5EF4-FFF2-40B4-BE49-F238E27FC236}">
                <a16:creationId xmlns:a16="http://schemas.microsoft.com/office/drawing/2014/main" id="{F0A49D54-81EA-46AA-A19D-B393BDB9C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4" name="TextBox 13">
            <a:extLst>
              <a:ext uri="{FF2B5EF4-FFF2-40B4-BE49-F238E27FC236}">
                <a16:creationId xmlns:a16="http://schemas.microsoft.com/office/drawing/2014/main" id="{A379D3A9-F5B1-4787-BC1F-6AA1069EE440}"/>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60 minutes or more a day</a:t>
            </a:r>
          </a:p>
        </p:txBody>
      </p:sp>
      <p:graphicFrame>
        <p:nvGraphicFramePr>
          <p:cNvPr id="16" name="Chart 15">
            <a:extLst>
              <a:ext uri="{FF2B5EF4-FFF2-40B4-BE49-F238E27FC236}">
                <a16:creationId xmlns:a16="http://schemas.microsoft.com/office/drawing/2014/main" id="{CA5A5F00-36B7-4DD9-8CD4-846C0A5EBC6E}"/>
              </a:ext>
            </a:extLst>
          </p:cNvPr>
          <p:cNvGraphicFramePr>
            <a:graphicFrameLocks/>
          </p:cNvGraphicFramePr>
          <p:nvPr>
            <p:extLst>
              <p:ext uri="{D42A27DB-BD31-4B8C-83A1-F6EECF244321}">
                <p14:modId xmlns:p14="http://schemas.microsoft.com/office/powerpoint/2010/main" val="1265138394"/>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987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C7FB97-659B-49C3-9DCA-3D43F4C6C626}"/>
              </a:ext>
            </a:extLst>
          </p:cNvPr>
          <p:cNvSpPr/>
          <p:nvPr/>
        </p:nvSpPr>
        <p:spPr>
          <a:xfrm>
            <a:off x="962025" y="1615471"/>
            <a:ext cx="1628775" cy="4128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8758E25-602C-48C5-83C9-1D2E8431D3C8}"/>
              </a:ext>
            </a:extLst>
          </p:cNvPr>
          <p:cNvSpPr/>
          <p:nvPr/>
        </p:nvSpPr>
        <p:spPr>
          <a:xfrm>
            <a:off x="4284174" y="1605309"/>
            <a:ext cx="1628775" cy="4128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66C67B4-553A-4035-9636-0C67609912F7}"/>
              </a:ext>
            </a:extLst>
          </p:cNvPr>
          <p:cNvSpPr/>
          <p:nvPr/>
        </p:nvSpPr>
        <p:spPr>
          <a:xfrm>
            <a:off x="6868251" y="1595784"/>
            <a:ext cx="1628775" cy="4128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79973C5-8C95-43B3-9D91-5D3A23B97347}"/>
              </a:ext>
            </a:extLst>
          </p:cNvPr>
          <p:cNvSpPr/>
          <p:nvPr/>
        </p:nvSpPr>
        <p:spPr>
          <a:xfrm>
            <a:off x="10168925" y="1605946"/>
            <a:ext cx="1628775" cy="4128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pic>
        <p:nvPicPr>
          <p:cNvPr id="13" name="Picture 12" descr="Logo, company name&#10;&#10;Description automatically generated">
            <a:extLst>
              <a:ext uri="{FF2B5EF4-FFF2-40B4-BE49-F238E27FC236}">
                <a16:creationId xmlns:a16="http://schemas.microsoft.com/office/drawing/2014/main" id="{12FF7E2F-0D4B-45D1-87B7-A6A85A7B8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6" name="TextBox 15">
            <a:extLst>
              <a:ext uri="{FF2B5EF4-FFF2-40B4-BE49-F238E27FC236}">
                <a16:creationId xmlns:a16="http://schemas.microsoft.com/office/drawing/2014/main" id="{BB489F6E-04F9-4953-8C63-B5E4CD93C39E}"/>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pSp>
        <p:nvGrpSpPr>
          <p:cNvPr id="17" name="Group 16">
            <a:extLst>
              <a:ext uri="{FF2B5EF4-FFF2-40B4-BE49-F238E27FC236}">
                <a16:creationId xmlns:a16="http://schemas.microsoft.com/office/drawing/2014/main" id="{32A8BB1E-E830-4930-ABFA-B1955D9650A2}"/>
              </a:ext>
            </a:extLst>
          </p:cNvPr>
          <p:cNvGrpSpPr/>
          <p:nvPr/>
        </p:nvGrpSpPr>
        <p:grpSpPr>
          <a:xfrm>
            <a:off x="1" y="-9526"/>
            <a:ext cx="10826598" cy="1022551"/>
            <a:chOff x="1" y="-9526"/>
            <a:chExt cx="10826598" cy="1022551"/>
          </a:xfrm>
        </p:grpSpPr>
        <p:sp>
          <p:nvSpPr>
            <p:cNvPr id="18" name="Rectangle: Single Corner Rounded 17">
              <a:extLst>
                <a:ext uri="{FF2B5EF4-FFF2-40B4-BE49-F238E27FC236}">
                  <a16:creationId xmlns:a16="http://schemas.microsoft.com/office/drawing/2014/main" id="{2396006F-0B0B-4F1B-97DB-3C371D922B70}"/>
                </a:ext>
              </a:extLst>
            </p:cNvPr>
            <p:cNvSpPr/>
            <p:nvPr/>
          </p:nvSpPr>
          <p:spPr>
            <a:xfrm rot="10800000" flipH="1">
              <a:off x="8677773" y="-3188"/>
              <a:ext cx="212480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Single Corner Rounded 18">
              <a:extLst>
                <a:ext uri="{FF2B5EF4-FFF2-40B4-BE49-F238E27FC236}">
                  <a16:creationId xmlns:a16="http://schemas.microsoft.com/office/drawing/2014/main" id="{534CCA74-D8E4-4386-8819-4E1A62E24637}"/>
                </a:ext>
              </a:extLst>
            </p:cNvPr>
            <p:cNvSpPr/>
            <p:nvPr/>
          </p:nvSpPr>
          <p:spPr>
            <a:xfrm rot="10800000" flipH="1">
              <a:off x="3957486" y="-9526"/>
              <a:ext cx="5115327"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Single Corner Rounded 25">
              <a:extLst>
                <a:ext uri="{FF2B5EF4-FFF2-40B4-BE49-F238E27FC236}">
                  <a16:creationId xmlns:a16="http://schemas.microsoft.com/office/drawing/2014/main" id="{ABCEADBA-3D20-482C-8C81-131D0CC185A1}"/>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7" name="TextBox 26">
              <a:extLst>
                <a:ext uri="{FF2B5EF4-FFF2-40B4-BE49-F238E27FC236}">
                  <a16:creationId xmlns:a16="http://schemas.microsoft.com/office/drawing/2014/main" id="{4BB2A049-3DB6-4564-8AA9-3823C133F898}"/>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8" name="TextBox 27">
              <a:extLst>
                <a:ext uri="{FF2B5EF4-FFF2-40B4-BE49-F238E27FC236}">
                  <a16:creationId xmlns:a16="http://schemas.microsoft.com/office/drawing/2014/main" id="{6F146BA1-ACD9-4895-9525-72C2FE3C3ADC}"/>
                </a:ext>
              </a:extLst>
            </p:cNvPr>
            <p:cNvSpPr txBox="1"/>
            <p:nvPr/>
          </p:nvSpPr>
          <p:spPr>
            <a:xfrm>
              <a:off x="4293699" y="175337"/>
              <a:ext cx="4779114" cy="523220"/>
            </a:xfrm>
            <a:prstGeom prst="rect">
              <a:avLst/>
            </a:prstGeom>
            <a:noFill/>
          </p:spPr>
          <p:txBody>
            <a:bodyPr wrap="square" rtlCol="0">
              <a:spAutoFit/>
            </a:bodyPr>
            <a:lstStyle/>
            <a:p>
              <a:r>
                <a:rPr lang="en-GB" sz="2800" dirty="0">
                  <a:solidFill>
                    <a:srgbClr val="484043"/>
                  </a:solidFill>
                </a:rPr>
                <a:t>By FAS and gender</a:t>
              </a:r>
            </a:p>
          </p:txBody>
        </p:sp>
        <p:sp>
          <p:nvSpPr>
            <p:cNvPr id="29" name="TextBox 28">
              <a:extLst>
                <a:ext uri="{FF2B5EF4-FFF2-40B4-BE49-F238E27FC236}">
                  <a16:creationId xmlns:a16="http://schemas.microsoft.com/office/drawing/2014/main" id="{CDADCE45-7C9F-4674-8DE4-A10E40D43682}"/>
                </a:ext>
              </a:extLst>
            </p:cNvPr>
            <p:cNvSpPr txBox="1"/>
            <p:nvPr/>
          </p:nvSpPr>
          <p:spPr>
            <a:xfrm>
              <a:off x="9135879" y="175337"/>
              <a:ext cx="1690720" cy="523220"/>
            </a:xfrm>
            <a:prstGeom prst="rect">
              <a:avLst/>
            </a:prstGeom>
            <a:noFill/>
          </p:spPr>
          <p:txBody>
            <a:bodyPr wrap="square" rtlCol="0">
              <a:spAutoFit/>
            </a:bodyPr>
            <a:lstStyle/>
            <a:p>
              <a:r>
                <a:rPr lang="en-GB" sz="2800" dirty="0">
                  <a:solidFill>
                    <a:srgbClr val="484043"/>
                  </a:solidFill>
                </a:rPr>
                <a:t>Years 3-6</a:t>
              </a:r>
            </a:p>
          </p:txBody>
        </p:sp>
      </p:grpSp>
      <p:graphicFrame>
        <p:nvGraphicFramePr>
          <p:cNvPr id="14" name="Chart 13">
            <a:extLst>
              <a:ext uri="{FF2B5EF4-FFF2-40B4-BE49-F238E27FC236}">
                <a16:creationId xmlns:a16="http://schemas.microsoft.com/office/drawing/2014/main" id="{FD3B54A1-D066-4BF4-B256-7A1E75F04258}"/>
              </a:ext>
            </a:extLst>
          </p:cNvPr>
          <p:cNvGraphicFramePr>
            <a:graphicFrameLocks/>
          </p:cNvGraphicFramePr>
          <p:nvPr>
            <p:extLst>
              <p:ext uri="{D42A27DB-BD31-4B8C-83A1-F6EECF244321}">
                <p14:modId xmlns:p14="http://schemas.microsoft.com/office/powerpoint/2010/main" val="1833737621"/>
              </p:ext>
            </p:extLst>
          </p:nvPr>
        </p:nvGraphicFramePr>
        <p:xfrm>
          <a:off x="235414" y="1615471"/>
          <a:ext cx="5832000" cy="46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BB08076A-8075-4726-9FE1-1A6867FA9215}"/>
              </a:ext>
            </a:extLst>
          </p:cNvPr>
          <p:cNvGraphicFramePr>
            <a:graphicFrameLocks/>
          </p:cNvGraphicFramePr>
          <p:nvPr>
            <p:extLst>
              <p:ext uri="{D42A27DB-BD31-4B8C-83A1-F6EECF244321}">
                <p14:modId xmlns:p14="http://schemas.microsoft.com/office/powerpoint/2010/main" val="3447645953"/>
              </p:ext>
            </p:extLst>
          </p:nvPr>
        </p:nvGraphicFramePr>
        <p:xfrm>
          <a:off x="6124585" y="1634521"/>
          <a:ext cx="5832000" cy="46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5206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170ABE-EB7F-4155-8AD7-259132431AF6}"/>
              </a:ext>
            </a:extLst>
          </p:cNvPr>
          <p:cNvSpPr/>
          <p:nvPr/>
        </p:nvSpPr>
        <p:spPr>
          <a:xfrm>
            <a:off x="1082888" y="1498084"/>
            <a:ext cx="3508161" cy="4159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C6FEA0C-5DEB-42AD-AAE5-AC61DBEF8D29}"/>
              </a:ext>
            </a:extLst>
          </p:cNvPr>
          <p:cNvSpPr/>
          <p:nvPr/>
        </p:nvSpPr>
        <p:spPr>
          <a:xfrm>
            <a:off x="8195978" y="1504635"/>
            <a:ext cx="3508161" cy="4159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pic>
        <p:nvPicPr>
          <p:cNvPr id="12" name="Picture 11" descr="Logo, company name&#10;&#10;Description automatically generated">
            <a:extLst>
              <a:ext uri="{FF2B5EF4-FFF2-40B4-BE49-F238E27FC236}">
                <a16:creationId xmlns:a16="http://schemas.microsoft.com/office/drawing/2014/main" id="{3EFD9596-7436-4C15-98B4-4DC802F5A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7" name="TextBox 16">
            <a:extLst>
              <a:ext uri="{FF2B5EF4-FFF2-40B4-BE49-F238E27FC236}">
                <a16:creationId xmlns:a16="http://schemas.microsoft.com/office/drawing/2014/main" id="{1C69AF80-B7BC-460A-A670-8E9150F0AFF6}"/>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60 minutes or more a day</a:t>
            </a:r>
          </a:p>
        </p:txBody>
      </p:sp>
      <p:grpSp>
        <p:nvGrpSpPr>
          <p:cNvPr id="18" name="Group 17">
            <a:extLst>
              <a:ext uri="{FF2B5EF4-FFF2-40B4-BE49-F238E27FC236}">
                <a16:creationId xmlns:a16="http://schemas.microsoft.com/office/drawing/2014/main" id="{6FFF65FC-EDA5-4AA0-92B0-E98EE35E1BBB}"/>
              </a:ext>
            </a:extLst>
          </p:cNvPr>
          <p:cNvGrpSpPr/>
          <p:nvPr/>
        </p:nvGrpSpPr>
        <p:grpSpPr>
          <a:xfrm>
            <a:off x="1" y="-9526"/>
            <a:ext cx="10826598" cy="1022551"/>
            <a:chOff x="1" y="-9526"/>
            <a:chExt cx="10826598" cy="1022551"/>
          </a:xfrm>
        </p:grpSpPr>
        <p:sp>
          <p:nvSpPr>
            <p:cNvPr id="23" name="Rectangle: Single Corner Rounded 22">
              <a:extLst>
                <a:ext uri="{FF2B5EF4-FFF2-40B4-BE49-F238E27FC236}">
                  <a16:creationId xmlns:a16="http://schemas.microsoft.com/office/drawing/2014/main" id="{282A14D9-91D3-4517-8FB7-09B556CF6A51}"/>
                </a:ext>
              </a:extLst>
            </p:cNvPr>
            <p:cNvSpPr/>
            <p:nvPr/>
          </p:nvSpPr>
          <p:spPr>
            <a:xfrm rot="10800000" flipH="1">
              <a:off x="8677773" y="-3188"/>
              <a:ext cx="212480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Single Corner Rounded 23">
              <a:extLst>
                <a:ext uri="{FF2B5EF4-FFF2-40B4-BE49-F238E27FC236}">
                  <a16:creationId xmlns:a16="http://schemas.microsoft.com/office/drawing/2014/main" id="{6F23894A-D524-4253-A30A-AA156B4E3856}"/>
                </a:ext>
              </a:extLst>
            </p:cNvPr>
            <p:cNvSpPr/>
            <p:nvPr/>
          </p:nvSpPr>
          <p:spPr>
            <a:xfrm rot="10800000" flipH="1">
              <a:off x="3957486" y="-9526"/>
              <a:ext cx="5115327"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Single Corner Rounded 24">
              <a:extLst>
                <a:ext uri="{FF2B5EF4-FFF2-40B4-BE49-F238E27FC236}">
                  <a16:creationId xmlns:a16="http://schemas.microsoft.com/office/drawing/2014/main" id="{42B4E88A-534B-44D9-BD69-FCF1626BCBBC}"/>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6" name="TextBox 25">
              <a:extLst>
                <a:ext uri="{FF2B5EF4-FFF2-40B4-BE49-F238E27FC236}">
                  <a16:creationId xmlns:a16="http://schemas.microsoft.com/office/drawing/2014/main" id="{9946C53B-F959-4222-AFF4-4B7B89623EE6}"/>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7" name="TextBox 26">
              <a:extLst>
                <a:ext uri="{FF2B5EF4-FFF2-40B4-BE49-F238E27FC236}">
                  <a16:creationId xmlns:a16="http://schemas.microsoft.com/office/drawing/2014/main" id="{3CDDCD56-3571-43DD-B1E2-56A4782E6032}"/>
                </a:ext>
              </a:extLst>
            </p:cNvPr>
            <p:cNvSpPr txBox="1"/>
            <p:nvPr/>
          </p:nvSpPr>
          <p:spPr>
            <a:xfrm>
              <a:off x="4293699" y="175337"/>
              <a:ext cx="4779114" cy="523220"/>
            </a:xfrm>
            <a:prstGeom prst="rect">
              <a:avLst/>
            </a:prstGeom>
            <a:noFill/>
          </p:spPr>
          <p:txBody>
            <a:bodyPr wrap="square" rtlCol="0">
              <a:spAutoFit/>
            </a:bodyPr>
            <a:lstStyle/>
            <a:p>
              <a:r>
                <a:rPr lang="en-GB" sz="2800" dirty="0">
                  <a:solidFill>
                    <a:srgbClr val="484043"/>
                  </a:solidFill>
                </a:rPr>
                <a:t>By FAS and gender</a:t>
              </a:r>
            </a:p>
          </p:txBody>
        </p:sp>
        <p:sp>
          <p:nvSpPr>
            <p:cNvPr id="28" name="TextBox 27">
              <a:extLst>
                <a:ext uri="{FF2B5EF4-FFF2-40B4-BE49-F238E27FC236}">
                  <a16:creationId xmlns:a16="http://schemas.microsoft.com/office/drawing/2014/main" id="{3BC5D6B2-7485-49B1-BEB4-E97F598967A2}"/>
                </a:ext>
              </a:extLst>
            </p:cNvPr>
            <p:cNvSpPr txBox="1"/>
            <p:nvPr/>
          </p:nvSpPr>
          <p:spPr>
            <a:xfrm>
              <a:off x="9135879" y="175337"/>
              <a:ext cx="1690720" cy="523220"/>
            </a:xfrm>
            <a:prstGeom prst="rect">
              <a:avLst/>
            </a:prstGeom>
            <a:noFill/>
          </p:spPr>
          <p:txBody>
            <a:bodyPr wrap="square" rtlCol="0">
              <a:spAutoFit/>
            </a:bodyPr>
            <a:lstStyle/>
            <a:p>
              <a:r>
                <a:rPr lang="en-GB" sz="2800" dirty="0">
                  <a:solidFill>
                    <a:srgbClr val="484043"/>
                  </a:solidFill>
                </a:rPr>
                <a:t>Years 7-11</a:t>
              </a:r>
            </a:p>
          </p:txBody>
        </p:sp>
      </p:grpSp>
      <p:graphicFrame>
        <p:nvGraphicFramePr>
          <p:cNvPr id="14" name="Chart 13">
            <a:extLst>
              <a:ext uri="{FF2B5EF4-FFF2-40B4-BE49-F238E27FC236}">
                <a16:creationId xmlns:a16="http://schemas.microsoft.com/office/drawing/2014/main" id="{1A55BDCD-7173-4514-8E89-6A93F099C225}"/>
              </a:ext>
            </a:extLst>
          </p:cNvPr>
          <p:cNvGraphicFramePr>
            <a:graphicFrameLocks/>
          </p:cNvGraphicFramePr>
          <p:nvPr>
            <p:extLst>
              <p:ext uri="{D42A27DB-BD31-4B8C-83A1-F6EECF244321}">
                <p14:modId xmlns:p14="http://schemas.microsoft.com/office/powerpoint/2010/main" val="78986116"/>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0571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A1A1550-26B9-4AF2-B088-427421EC7E32}"/>
              </a:ext>
            </a:extLst>
          </p:cNvPr>
          <p:cNvSpPr/>
          <p:nvPr/>
        </p:nvSpPr>
        <p:spPr>
          <a:xfrm>
            <a:off x="985837" y="1565157"/>
            <a:ext cx="1628775" cy="4128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25" name="Rectangle 24">
            <a:extLst>
              <a:ext uri="{FF2B5EF4-FFF2-40B4-BE49-F238E27FC236}">
                <a16:creationId xmlns:a16="http://schemas.microsoft.com/office/drawing/2014/main" id="{D0461576-0910-4897-95A2-6688D8697DB1}"/>
              </a:ext>
            </a:extLst>
          </p:cNvPr>
          <p:cNvSpPr/>
          <p:nvPr/>
        </p:nvSpPr>
        <p:spPr>
          <a:xfrm>
            <a:off x="4294426" y="1565157"/>
            <a:ext cx="1628775" cy="4128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0" name="Rectangle 29">
            <a:extLst>
              <a:ext uri="{FF2B5EF4-FFF2-40B4-BE49-F238E27FC236}">
                <a16:creationId xmlns:a16="http://schemas.microsoft.com/office/drawing/2014/main" id="{27430316-FBDE-4725-9688-D8412A44C01D}"/>
              </a:ext>
            </a:extLst>
          </p:cNvPr>
          <p:cNvSpPr/>
          <p:nvPr/>
        </p:nvSpPr>
        <p:spPr>
          <a:xfrm>
            <a:off x="6856977" y="1565157"/>
            <a:ext cx="1628775" cy="4128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1" name="Rectangle 30">
            <a:extLst>
              <a:ext uri="{FF2B5EF4-FFF2-40B4-BE49-F238E27FC236}">
                <a16:creationId xmlns:a16="http://schemas.microsoft.com/office/drawing/2014/main" id="{9CC0F4E6-B1D3-47BC-91B6-9948AE2F1E13}"/>
              </a:ext>
            </a:extLst>
          </p:cNvPr>
          <p:cNvSpPr/>
          <p:nvPr/>
        </p:nvSpPr>
        <p:spPr>
          <a:xfrm>
            <a:off x="10175091" y="1565157"/>
            <a:ext cx="1628775" cy="4128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pic>
        <p:nvPicPr>
          <p:cNvPr id="13" name="Picture 12" descr="Logo, company name&#10;&#10;Description automatically generated">
            <a:extLst>
              <a:ext uri="{FF2B5EF4-FFF2-40B4-BE49-F238E27FC236}">
                <a16:creationId xmlns:a16="http://schemas.microsoft.com/office/drawing/2014/main" id="{A3650EB1-7871-48FE-B40E-A6730A93C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4" name="TextBox 13">
            <a:extLst>
              <a:ext uri="{FF2B5EF4-FFF2-40B4-BE49-F238E27FC236}">
                <a16:creationId xmlns:a16="http://schemas.microsoft.com/office/drawing/2014/main" id="{2F32D493-2784-4298-A116-318D7338050A}"/>
              </a:ext>
            </a:extLst>
          </p:cNvPr>
          <p:cNvSpPr txBox="1"/>
          <p:nvPr/>
        </p:nvSpPr>
        <p:spPr>
          <a:xfrm>
            <a:off x="1082888" y="1002975"/>
            <a:ext cx="8715375"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pSp>
        <p:nvGrpSpPr>
          <p:cNvPr id="16" name="Group 15">
            <a:extLst>
              <a:ext uri="{FF2B5EF4-FFF2-40B4-BE49-F238E27FC236}">
                <a16:creationId xmlns:a16="http://schemas.microsoft.com/office/drawing/2014/main" id="{AEA3ADB0-2ED2-4E4E-B331-39C8326F8C64}"/>
              </a:ext>
            </a:extLst>
          </p:cNvPr>
          <p:cNvGrpSpPr/>
          <p:nvPr/>
        </p:nvGrpSpPr>
        <p:grpSpPr>
          <a:xfrm>
            <a:off x="1" y="-14122"/>
            <a:ext cx="10252675" cy="1027147"/>
            <a:chOff x="1" y="-14122"/>
            <a:chExt cx="10252675" cy="1027147"/>
          </a:xfrm>
        </p:grpSpPr>
        <p:sp>
          <p:nvSpPr>
            <p:cNvPr id="17" name="Rectangle: Single Corner Rounded 16">
              <a:extLst>
                <a:ext uri="{FF2B5EF4-FFF2-40B4-BE49-F238E27FC236}">
                  <a16:creationId xmlns:a16="http://schemas.microsoft.com/office/drawing/2014/main" id="{9B7DAE7B-7465-4B7B-BDBD-40E89692F64A}"/>
                </a:ext>
              </a:extLst>
            </p:cNvPr>
            <p:cNvSpPr/>
            <p:nvPr/>
          </p:nvSpPr>
          <p:spPr>
            <a:xfrm rot="10800000" flipH="1">
              <a:off x="8127874" y="-14122"/>
              <a:ext cx="212480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55C9F566-A0EF-4A8D-A917-FC9169F48F10}"/>
                </a:ext>
              </a:extLst>
            </p:cNvPr>
            <p:cNvSpPr/>
            <p:nvPr/>
          </p:nvSpPr>
          <p:spPr>
            <a:xfrm rot="10800000" flipH="1">
              <a:off x="3957486" y="-9526"/>
              <a:ext cx="4387861"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Single Corner Rounded 25">
              <a:extLst>
                <a:ext uri="{FF2B5EF4-FFF2-40B4-BE49-F238E27FC236}">
                  <a16:creationId xmlns:a16="http://schemas.microsoft.com/office/drawing/2014/main" id="{865BB996-1DC2-4652-97A0-F37639EF8C75}"/>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7" name="TextBox 26">
              <a:extLst>
                <a:ext uri="{FF2B5EF4-FFF2-40B4-BE49-F238E27FC236}">
                  <a16:creationId xmlns:a16="http://schemas.microsoft.com/office/drawing/2014/main" id="{9EE36715-8430-48BB-9973-7512746299CD}"/>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8" name="TextBox 27">
              <a:extLst>
                <a:ext uri="{FF2B5EF4-FFF2-40B4-BE49-F238E27FC236}">
                  <a16:creationId xmlns:a16="http://schemas.microsoft.com/office/drawing/2014/main" id="{B12BB6F8-8A32-4E90-8EDA-F651E4503AC7}"/>
                </a:ext>
              </a:extLst>
            </p:cNvPr>
            <p:cNvSpPr txBox="1"/>
            <p:nvPr/>
          </p:nvSpPr>
          <p:spPr>
            <a:xfrm>
              <a:off x="4293699" y="175337"/>
              <a:ext cx="4779114" cy="523220"/>
            </a:xfrm>
            <a:prstGeom prst="rect">
              <a:avLst/>
            </a:prstGeom>
            <a:noFill/>
          </p:spPr>
          <p:txBody>
            <a:bodyPr wrap="square" rtlCol="0">
              <a:spAutoFit/>
            </a:bodyPr>
            <a:lstStyle/>
            <a:p>
              <a:r>
                <a:rPr lang="en-GB" sz="2800" dirty="0">
                  <a:solidFill>
                    <a:srgbClr val="484043"/>
                  </a:solidFill>
                </a:rPr>
                <a:t>By FAS and gender</a:t>
              </a:r>
            </a:p>
          </p:txBody>
        </p:sp>
        <p:sp>
          <p:nvSpPr>
            <p:cNvPr id="29" name="TextBox 28">
              <a:extLst>
                <a:ext uri="{FF2B5EF4-FFF2-40B4-BE49-F238E27FC236}">
                  <a16:creationId xmlns:a16="http://schemas.microsoft.com/office/drawing/2014/main" id="{2AA7F78B-E9CB-48A8-984F-2D5E2AD6B829}"/>
                </a:ext>
              </a:extLst>
            </p:cNvPr>
            <p:cNvSpPr txBox="1"/>
            <p:nvPr/>
          </p:nvSpPr>
          <p:spPr>
            <a:xfrm>
              <a:off x="8493896" y="175337"/>
              <a:ext cx="1690720" cy="523220"/>
            </a:xfrm>
            <a:prstGeom prst="rect">
              <a:avLst/>
            </a:prstGeom>
            <a:noFill/>
          </p:spPr>
          <p:txBody>
            <a:bodyPr wrap="square" rtlCol="0">
              <a:spAutoFit/>
            </a:bodyPr>
            <a:lstStyle/>
            <a:p>
              <a:r>
                <a:rPr lang="en-GB" sz="2800" dirty="0">
                  <a:solidFill>
                    <a:srgbClr val="484043"/>
                  </a:solidFill>
                </a:rPr>
                <a:t>Years 7-11</a:t>
              </a:r>
            </a:p>
          </p:txBody>
        </p:sp>
      </p:grpSp>
      <p:graphicFrame>
        <p:nvGraphicFramePr>
          <p:cNvPr id="20" name="Chart 19">
            <a:extLst>
              <a:ext uri="{FF2B5EF4-FFF2-40B4-BE49-F238E27FC236}">
                <a16:creationId xmlns:a16="http://schemas.microsoft.com/office/drawing/2014/main" id="{27484227-30E7-468B-A79D-79AB06CF4659}"/>
              </a:ext>
            </a:extLst>
          </p:cNvPr>
          <p:cNvGraphicFramePr>
            <a:graphicFrameLocks/>
          </p:cNvGraphicFramePr>
          <p:nvPr>
            <p:extLst>
              <p:ext uri="{D42A27DB-BD31-4B8C-83A1-F6EECF244321}">
                <p14:modId xmlns:p14="http://schemas.microsoft.com/office/powerpoint/2010/main" val="3217167783"/>
              </p:ext>
            </p:extLst>
          </p:nvPr>
        </p:nvGraphicFramePr>
        <p:xfrm>
          <a:off x="246299" y="1504635"/>
          <a:ext cx="5832000" cy="46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B720FA42-FCEC-436B-A836-E9001B05E110}"/>
              </a:ext>
            </a:extLst>
          </p:cNvPr>
          <p:cNvGraphicFramePr>
            <a:graphicFrameLocks/>
          </p:cNvGraphicFramePr>
          <p:nvPr>
            <p:extLst>
              <p:ext uri="{D42A27DB-BD31-4B8C-83A1-F6EECF244321}">
                <p14:modId xmlns:p14="http://schemas.microsoft.com/office/powerpoint/2010/main" val="658925030"/>
              </p:ext>
            </p:extLst>
          </p:nvPr>
        </p:nvGraphicFramePr>
        <p:xfrm>
          <a:off x="6113701" y="1504635"/>
          <a:ext cx="5832000" cy="46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8135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FCAD1-96DC-4500-B225-C9EEC6D0B2D9}"/>
              </a:ext>
            </a:extLst>
          </p:cNvPr>
          <p:cNvSpPr>
            <a:spLocks noGrp="1"/>
          </p:cNvSpPr>
          <p:nvPr>
            <p:ph type="body" sz="quarter" idx="10"/>
          </p:nvPr>
        </p:nvSpPr>
        <p:spPr/>
        <p:txBody>
          <a:bodyPr/>
          <a:lstStyle/>
          <a:p>
            <a:pPr marL="0" indent="0">
              <a:buNone/>
            </a:pPr>
            <a:r>
              <a:rPr lang="en-GB" sz="2000" dirty="0"/>
              <a:t>Information is presented on whether or not the pupil has done each activity for any duration with at least moderate intensity in the last week for groups of activities and specific activities</a:t>
            </a:r>
          </a:p>
          <a:p>
            <a:endParaRPr lang="en-GB" dirty="0"/>
          </a:p>
        </p:txBody>
      </p:sp>
      <p:sp>
        <p:nvSpPr>
          <p:cNvPr id="3" name="Title 2">
            <a:extLst>
              <a:ext uri="{FF2B5EF4-FFF2-40B4-BE49-F238E27FC236}">
                <a16:creationId xmlns:a16="http://schemas.microsoft.com/office/drawing/2014/main" id="{5338E165-BEF9-4E69-8CC1-BC340E0963A5}"/>
              </a:ext>
            </a:extLst>
          </p:cNvPr>
          <p:cNvSpPr>
            <a:spLocks noGrp="1"/>
          </p:cNvSpPr>
          <p:nvPr>
            <p:ph type="title"/>
          </p:nvPr>
        </p:nvSpPr>
        <p:spPr/>
        <p:txBody>
          <a:bodyPr/>
          <a:lstStyle/>
          <a:p>
            <a:r>
              <a:rPr lang="en-GB" dirty="0"/>
              <a:t>Activities</a:t>
            </a:r>
          </a:p>
        </p:txBody>
      </p:sp>
    </p:spTree>
    <p:extLst>
      <p:ext uri="{BB962C8B-B14F-4D97-AF65-F5344CB8AC3E}">
        <p14:creationId xmlns:p14="http://schemas.microsoft.com/office/powerpoint/2010/main" val="738364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 company name&#10;&#10;Description automatically generated">
            <a:extLst>
              <a:ext uri="{FF2B5EF4-FFF2-40B4-BE49-F238E27FC236}">
                <a16:creationId xmlns:a16="http://schemas.microsoft.com/office/drawing/2014/main" id="{8A04A522-2866-4965-8393-683717B3E7B1}"/>
              </a:ext>
            </a:extLst>
          </p:cNvPr>
          <p:cNvPicPr>
            <a:picLocks noChangeAspect="1"/>
          </p:cNvPicPr>
          <p:nvPr/>
        </p:nvPicPr>
        <p:blipFill rotWithShape="1">
          <a:blip r:embed="rId2">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sp>
        <p:nvSpPr>
          <p:cNvPr id="18" name="TextBox 17">
            <a:extLst>
              <a:ext uri="{FF2B5EF4-FFF2-40B4-BE49-F238E27FC236}">
                <a16:creationId xmlns:a16="http://schemas.microsoft.com/office/drawing/2014/main" id="{63CCF727-FA00-45FF-A39B-E43991D48549}"/>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grpSp>
        <p:nvGrpSpPr>
          <p:cNvPr id="19" name="Group 18">
            <a:extLst>
              <a:ext uri="{FF2B5EF4-FFF2-40B4-BE49-F238E27FC236}">
                <a16:creationId xmlns:a16="http://schemas.microsoft.com/office/drawing/2014/main" id="{5B913B3D-A16E-4634-BE92-E7B57550F0BE}"/>
              </a:ext>
            </a:extLst>
          </p:cNvPr>
          <p:cNvGrpSpPr/>
          <p:nvPr/>
        </p:nvGrpSpPr>
        <p:grpSpPr>
          <a:xfrm>
            <a:off x="1" y="-11724"/>
            <a:ext cx="10793295" cy="1024749"/>
            <a:chOff x="1" y="-11724"/>
            <a:chExt cx="10793295" cy="1024749"/>
          </a:xfrm>
        </p:grpSpPr>
        <p:sp>
          <p:nvSpPr>
            <p:cNvPr id="20" name="Rectangle: Single Corner Rounded 19">
              <a:extLst>
                <a:ext uri="{FF2B5EF4-FFF2-40B4-BE49-F238E27FC236}">
                  <a16:creationId xmlns:a16="http://schemas.microsoft.com/office/drawing/2014/main" id="{81D5A44C-49ED-45A2-BB3B-09293EC90126}"/>
                </a:ext>
              </a:extLst>
            </p:cNvPr>
            <p:cNvSpPr/>
            <p:nvPr/>
          </p:nvSpPr>
          <p:spPr>
            <a:xfrm rot="10800000" flipH="1">
              <a:off x="8337884" y="-3188"/>
              <a:ext cx="245541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Single Corner Rounded 20">
              <a:extLst>
                <a:ext uri="{FF2B5EF4-FFF2-40B4-BE49-F238E27FC236}">
                  <a16:creationId xmlns:a16="http://schemas.microsoft.com/office/drawing/2014/main" id="{C1824E0E-03AE-4DB0-AAF2-E283641352E5}"/>
                </a:ext>
              </a:extLst>
            </p:cNvPr>
            <p:cNvSpPr/>
            <p:nvPr/>
          </p:nvSpPr>
          <p:spPr>
            <a:xfrm rot="10800000" flipH="1">
              <a:off x="3957487" y="-11724"/>
              <a:ext cx="4608998" cy="1016000"/>
            </a:xfrm>
            <a:prstGeom prst="round1Rect">
              <a:avLst>
                <a:gd name="adj" fmla="val 29458"/>
              </a:avLst>
            </a:prstGeom>
            <a:solidFill>
              <a:srgbClr val="AC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Single Corner Rounded 21">
              <a:extLst>
                <a:ext uri="{FF2B5EF4-FFF2-40B4-BE49-F238E27FC236}">
                  <a16:creationId xmlns:a16="http://schemas.microsoft.com/office/drawing/2014/main" id="{FDBD0BD3-CD79-4045-A83A-77686726247C}"/>
                </a:ext>
              </a:extLst>
            </p:cNvPr>
            <p:cNvSpPr/>
            <p:nvPr/>
          </p:nvSpPr>
          <p:spPr>
            <a:xfrm rot="10800000" flipH="1">
              <a:off x="1" y="-2975"/>
              <a:ext cx="4295273" cy="1016000"/>
            </a:xfrm>
            <a:prstGeom prst="round1Rect">
              <a:avLst>
                <a:gd name="adj" fmla="val 29458"/>
              </a:avLst>
            </a:prstGeom>
            <a:solidFill>
              <a:srgbClr val="01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3" name="TextBox 22">
              <a:extLst>
                <a:ext uri="{FF2B5EF4-FFF2-40B4-BE49-F238E27FC236}">
                  <a16:creationId xmlns:a16="http://schemas.microsoft.com/office/drawing/2014/main" id="{5B8788CD-922C-4A26-9879-C01ADD6C5384}"/>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4" name="TextBox 23">
              <a:extLst>
                <a:ext uri="{FF2B5EF4-FFF2-40B4-BE49-F238E27FC236}">
                  <a16:creationId xmlns:a16="http://schemas.microsoft.com/office/drawing/2014/main" id="{DC57F089-E6E9-4BF4-9377-B72588098F14}"/>
                </a:ext>
              </a:extLst>
            </p:cNvPr>
            <p:cNvSpPr txBox="1"/>
            <p:nvPr/>
          </p:nvSpPr>
          <p:spPr>
            <a:xfrm>
              <a:off x="4388949" y="175337"/>
              <a:ext cx="4295273" cy="523220"/>
            </a:xfrm>
            <a:prstGeom prst="rect">
              <a:avLst/>
            </a:prstGeom>
            <a:noFill/>
          </p:spPr>
          <p:txBody>
            <a:bodyPr wrap="square" rtlCol="0">
              <a:spAutoFit/>
            </a:bodyPr>
            <a:lstStyle/>
            <a:p>
              <a:r>
                <a:rPr lang="en-GB" sz="2800" dirty="0">
                  <a:solidFill>
                    <a:srgbClr val="484043"/>
                  </a:solidFill>
                </a:rPr>
                <a:t>Once a week participation</a:t>
              </a:r>
            </a:p>
          </p:txBody>
        </p:sp>
        <p:sp>
          <p:nvSpPr>
            <p:cNvPr id="25" name="TextBox 24">
              <a:extLst>
                <a:ext uri="{FF2B5EF4-FFF2-40B4-BE49-F238E27FC236}">
                  <a16:creationId xmlns:a16="http://schemas.microsoft.com/office/drawing/2014/main" id="{3E35639F-B575-4439-88E5-3F466ED71203}"/>
                </a:ext>
              </a:extLst>
            </p:cNvPr>
            <p:cNvSpPr txBox="1"/>
            <p:nvPr/>
          </p:nvSpPr>
          <p:spPr>
            <a:xfrm>
              <a:off x="8684222" y="175337"/>
              <a:ext cx="2109074" cy="523220"/>
            </a:xfrm>
            <a:prstGeom prst="rect">
              <a:avLst/>
            </a:prstGeom>
            <a:noFill/>
          </p:spPr>
          <p:txBody>
            <a:bodyPr wrap="square" rtlCol="0">
              <a:spAutoFit/>
            </a:bodyPr>
            <a:lstStyle/>
            <a:p>
              <a:r>
                <a:rPr lang="en-GB" sz="2800" dirty="0">
                  <a:solidFill>
                    <a:srgbClr val="484043"/>
                  </a:solidFill>
                </a:rPr>
                <a:t>Walking</a:t>
              </a:r>
            </a:p>
          </p:txBody>
        </p:sp>
      </p:grpSp>
      <p:graphicFrame>
        <p:nvGraphicFramePr>
          <p:cNvPr id="13" name="Chart 12">
            <a:extLst>
              <a:ext uri="{FF2B5EF4-FFF2-40B4-BE49-F238E27FC236}">
                <a16:creationId xmlns:a16="http://schemas.microsoft.com/office/drawing/2014/main" id="{C6231FBE-3161-44B9-A1EE-65873CA88B9F}"/>
              </a:ext>
            </a:extLst>
          </p:cNvPr>
          <p:cNvGraphicFramePr>
            <a:graphicFrameLocks/>
          </p:cNvGraphicFramePr>
          <p:nvPr>
            <p:extLst>
              <p:ext uri="{D42A27DB-BD31-4B8C-83A1-F6EECF244321}">
                <p14:modId xmlns:p14="http://schemas.microsoft.com/office/powerpoint/2010/main" val="3552289452"/>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3616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pic>
        <p:nvPicPr>
          <p:cNvPr id="11" name="Picture 10" descr="Logo, company name&#10;&#10;Description automatically generated">
            <a:extLst>
              <a:ext uri="{FF2B5EF4-FFF2-40B4-BE49-F238E27FC236}">
                <a16:creationId xmlns:a16="http://schemas.microsoft.com/office/drawing/2014/main" id="{53C63EF8-5271-498E-816C-1AE23C07547C}"/>
              </a:ext>
            </a:extLst>
          </p:cNvPr>
          <p:cNvPicPr>
            <a:picLocks noChangeAspect="1"/>
          </p:cNvPicPr>
          <p:nvPr/>
        </p:nvPicPr>
        <p:blipFill rotWithShape="1">
          <a:blip r:embed="rId2">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grpSp>
        <p:nvGrpSpPr>
          <p:cNvPr id="12" name="Group 11">
            <a:extLst>
              <a:ext uri="{FF2B5EF4-FFF2-40B4-BE49-F238E27FC236}">
                <a16:creationId xmlns:a16="http://schemas.microsoft.com/office/drawing/2014/main" id="{35567954-7A41-4BAC-AB03-3121F779193F}"/>
              </a:ext>
            </a:extLst>
          </p:cNvPr>
          <p:cNvGrpSpPr/>
          <p:nvPr/>
        </p:nvGrpSpPr>
        <p:grpSpPr>
          <a:xfrm>
            <a:off x="1" y="-11724"/>
            <a:ext cx="10793295" cy="1024749"/>
            <a:chOff x="1" y="-11724"/>
            <a:chExt cx="10793295" cy="1024749"/>
          </a:xfrm>
        </p:grpSpPr>
        <p:sp>
          <p:nvSpPr>
            <p:cNvPr id="13" name="Rectangle: Single Corner Rounded 12">
              <a:extLst>
                <a:ext uri="{FF2B5EF4-FFF2-40B4-BE49-F238E27FC236}">
                  <a16:creationId xmlns:a16="http://schemas.microsoft.com/office/drawing/2014/main" id="{1F184FA1-1AA1-49D5-90CA-5BE5E384BF8A}"/>
                </a:ext>
              </a:extLst>
            </p:cNvPr>
            <p:cNvSpPr/>
            <p:nvPr/>
          </p:nvSpPr>
          <p:spPr>
            <a:xfrm rot="10800000" flipH="1">
              <a:off x="8337884" y="-3188"/>
              <a:ext cx="245541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Single Corner Rounded 13">
              <a:extLst>
                <a:ext uri="{FF2B5EF4-FFF2-40B4-BE49-F238E27FC236}">
                  <a16:creationId xmlns:a16="http://schemas.microsoft.com/office/drawing/2014/main" id="{29686C24-8A1C-48DE-BDBC-241DB3980086}"/>
                </a:ext>
              </a:extLst>
            </p:cNvPr>
            <p:cNvSpPr/>
            <p:nvPr/>
          </p:nvSpPr>
          <p:spPr>
            <a:xfrm rot="10800000" flipH="1">
              <a:off x="3957487" y="-11724"/>
              <a:ext cx="4608998" cy="1016000"/>
            </a:xfrm>
            <a:prstGeom prst="round1Rect">
              <a:avLst>
                <a:gd name="adj" fmla="val 29458"/>
              </a:avLst>
            </a:prstGeom>
            <a:solidFill>
              <a:srgbClr val="AC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Single Corner Rounded 14">
              <a:extLst>
                <a:ext uri="{FF2B5EF4-FFF2-40B4-BE49-F238E27FC236}">
                  <a16:creationId xmlns:a16="http://schemas.microsoft.com/office/drawing/2014/main" id="{A5A0160C-996C-421D-9E3C-4EB23F4A78DB}"/>
                </a:ext>
              </a:extLst>
            </p:cNvPr>
            <p:cNvSpPr/>
            <p:nvPr/>
          </p:nvSpPr>
          <p:spPr>
            <a:xfrm rot="10800000" flipH="1">
              <a:off x="1" y="-2975"/>
              <a:ext cx="4295273" cy="1016000"/>
            </a:xfrm>
            <a:prstGeom prst="round1Rect">
              <a:avLst>
                <a:gd name="adj" fmla="val 29458"/>
              </a:avLst>
            </a:prstGeom>
            <a:solidFill>
              <a:srgbClr val="01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6" name="TextBox 15">
              <a:extLst>
                <a:ext uri="{FF2B5EF4-FFF2-40B4-BE49-F238E27FC236}">
                  <a16:creationId xmlns:a16="http://schemas.microsoft.com/office/drawing/2014/main" id="{E5303A0B-986C-4A64-BC1F-CE21BD42B70D}"/>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5" name="TextBox 24">
              <a:extLst>
                <a:ext uri="{FF2B5EF4-FFF2-40B4-BE49-F238E27FC236}">
                  <a16:creationId xmlns:a16="http://schemas.microsoft.com/office/drawing/2014/main" id="{C8DED3E1-6ACA-4F0E-AFFE-13597DA844BB}"/>
                </a:ext>
              </a:extLst>
            </p:cNvPr>
            <p:cNvSpPr txBox="1"/>
            <p:nvPr/>
          </p:nvSpPr>
          <p:spPr>
            <a:xfrm>
              <a:off x="4388949" y="175337"/>
              <a:ext cx="4295273" cy="523220"/>
            </a:xfrm>
            <a:prstGeom prst="rect">
              <a:avLst/>
            </a:prstGeom>
            <a:noFill/>
          </p:spPr>
          <p:txBody>
            <a:bodyPr wrap="square" rtlCol="0">
              <a:spAutoFit/>
            </a:bodyPr>
            <a:lstStyle/>
            <a:p>
              <a:r>
                <a:rPr lang="en-GB" sz="2800" dirty="0">
                  <a:solidFill>
                    <a:srgbClr val="484043"/>
                  </a:solidFill>
                </a:rPr>
                <a:t>Once a week participation</a:t>
              </a:r>
            </a:p>
          </p:txBody>
        </p:sp>
        <p:sp>
          <p:nvSpPr>
            <p:cNvPr id="26" name="TextBox 25">
              <a:extLst>
                <a:ext uri="{FF2B5EF4-FFF2-40B4-BE49-F238E27FC236}">
                  <a16:creationId xmlns:a16="http://schemas.microsoft.com/office/drawing/2014/main" id="{1DE33951-988A-474C-876A-09B35B344AAA}"/>
                </a:ext>
              </a:extLst>
            </p:cNvPr>
            <p:cNvSpPr txBox="1"/>
            <p:nvPr/>
          </p:nvSpPr>
          <p:spPr>
            <a:xfrm>
              <a:off x="8684222" y="175337"/>
              <a:ext cx="2109074" cy="523220"/>
            </a:xfrm>
            <a:prstGeom prst="rect">
              <a:avLst/>
            </a:prstGeom>
            <a:noFill/>
          </p:spPr>
          <p:txBody>
            <a:bodyPr wrap="square" rtlCol="0">
              <a:spAutoFit/>
            </a:bodyPr>
            <a:lstStyle/>
            <a:p>
              <a:r>
                <a:rPr lang="en-GB" sz="2800" dirty="0">
                  <a:solidFill>
                    <a:srgbClr val="484043"/>
                  </a:solidFill>
                </a:rPr>
                <a:t>Cycling</a:t>
              </a:r>
            </a:p>
          </p:txBody>
        </p:sp>
      </p:grpSp>
      <p:graphicFrame>
        <p:nvGraphicFramePr>
          <p:cNvPr id="17" name="Chart 16">
            <a:extLst>
              <a:ext uri="{FF2B5EF4-FFF2-40B4-BE49-F238E27FC236}">
                <a16:creationId xmlns:a16="http://schemas.microsoft.com/office/drawing/2014/main" id="{1860F625-A2FD-4847-93C4-C6C8254F365F}"/>
              </a:ext>
            </a:extLst>
          </p:cNvPr>
          <p:cNvGraphicFramePr>
            <a:graphicFrameLocks/>
          </p:cNvGraphicFramePr>
          <p:nvPr>
            <p:extLst>
              <p:ext uri="{D42A27DB-BD31-4B8C-83A1-F6EECF244321}">
                <p14:modId xmlns:p14="http://schemas.microsoft.com/office/powerpoint/2010/main" val="4138171666"/>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853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grpSp>
        <p:nvGrpSpPr>
          <p:cNvPr id="11" name="Group 10">
            <a:extLst>
              <a:ext uri="{FF2B5EF4-FFF2-40B4-BE49-F238E27FC236}">
                <a16:creationId xmlns:a16="http://schemas.microsoft.com/office/drawing/2014/main" id="{C44448B0-E1B3-4F67-8F98-B4835EAEA87B}"/>
              </a:ext>
            </a:extLst>
          </p:cNvPr>
          <p:cNvGrpSpPr/>
          <p:nvPr/>
        </p:nvGrpSpPr>
        <p:grpSpPr>
          <a:xfrm>
            <a:off x="1" y="-11724"/>
            <a:ext cx="10793295" cy="1024749"/>
            <a:chOff x="1" y="-11724"/>
            <a:chExt cx="10793295" cy="1024749"/>
          </a:xfrm>
        </p:grpSpPr>
        <p:sp>
          <p:nvSpPr>
            <p:cNvPr id="12" name="Rectangle: Single Corner Rounded 11">
              <a:extLst>
                <a:ext uri="{FF2B5EF4-FFF2-40B4-BE49-F238E27FC236}">
                  <a16:creationId xmlns:a16="http://schemas.microsoft.com/office/drawing/2014/main" id="{3B1101A4-C2A3-4AED-AE3F-86096F126C6E}"/>
                </a:ext>
              </a:extLst>
            </p:cNvPr>
            <p:cNvSpPr/>
            <p:nvPr/>
          </p:nvSpPr>
          <p:spPr>
            <a:xfrm rot="10800000" flipH="1">
              <a:off x="8337884" y="-3188"/>
              <a:ext cx="245541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Single Corner Rounded 12">
              <a:extLst>
                <a:ext uri="{FF2B5EF4-FFF2-40B4-BE49-F238E27FC236}">
                  <a16:creationId xmlns:a16="http://schemas.microsoft.com/office/drawing/2014/main" id="{82AA8BBE-CD2D-4D97-A6F4-C10FFEB8F064}"/>
                </a:ext>
              </a:extLst>
            </p:cNvPr>
            <p:cNvSpPr/>
            <p:nvPr/>
          </p:nvSpPr>
          <p:spPr>
            <a:xfrm rot="10800000" flipH="1">
              <a:off x="3957487" y="-11724"/>
              <a:ext cx="4608998" cy="1016000"/>
            </a:xfrm>
            <a:prstGeom prst="round1Rect">
              <a:avLst>
                <a:gd name="adj" fmla="val 29458"/>
              </a:avLst>
            </a:prstGeom>
            <a:solidFill>
              <a:srgbClr val="AC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Single Corner Rounded 13">
              <a:extLst>
                <a:ext uri="{FF2B5EF4-FFF2-40B4-BE49-F238E27FC236}">
                  <a16:creationId xmlns:a16="http://schemas.microsoft.com/office/drawing/2014/main" id="{2DE8DC29-8038-4111-AA41-C14EC6443F75}"/>
                </a:ext>
              </a:extLst>
            </p:cNvPr>
            <p:cNvSpPr/>
            <p:nvPr/>
          </p:nvSpPr>
          <p:spPr>
            <a:xfrm rot="10800000" flipH="1">
              <a:off x="1" y="-2975"/>
              <a:ext cx="4295273" cy="1016000"/>
            </a:xfrm>
            <a:prstGeom prst="round1Rect">
              <a:avLst>
                <a:gd name="adj" fmla="val 29458"/>
              </a:avLst>
            </a:prstGeom>
            <a:solidFill>
              <a:srgbClr val="01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5" name="TextBox 14">
              <a:extLst>
                <a:ext uri="{FF2B5EF4-FFF2-40B4-BE49-F238E27FC236}">
                  <a16:creationId xmlns:a16="http://schemas.microsoft.com/office/drawing/2014/main" id="{963708D7-0521-458F-8D0B-FF6E72C7CC21}"/>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16" name="TextBox 15">
              <a:extLst>
                <a:ext uri="{FF2B5EF4-FFF2-40B4-BE49-F238E27FC236}">
                  <a16:creationId xmlns:a16="http://schemas.microsoft.com/office/drawing/2014/main" id="{380C8B88-484A-4407-B061-382F3B3E822C}"/>
                </a:ext>
              </a:extLst>
            </p:cNvPr>
            <p:cNvSpPr txBox="1"/>
            <p:nvPr/>
          </p:nvSpPr>
          <p:spPr>
            <a:xfrm>
              <a:off x="4388949" y="175337"/>
              <a:ext cx="4295273" cy="523220"/>
            </a:xfrm>
            <a:prstGeom prst="rect">
              <a:avLst/>
            </a:prstGeom>
            <a:noFill/>
          </p:spPr>
          <p:txBody>
            <a:bodyPr wrap="square" rtlCol="0">
              <a:spAutoFit/>
            </a:bodyPr>
            <a:lstStyle/>
            <a:p>
              <a:r>
                <a:rPr lang="en-GB" sz="2800" dirty="0">
                  <a:solidFill>
                    <a:srgbClr val="484043"/>
                  </a:solidFill>
                </a:rPr>
                <a:t>Once a week participation</a:t>
              </a:r>
            </a:p>
          </p:txBody>
        </p:sp>
        <p:sp>
          <p:nvSpPr>
            <p:cNvPr id="17" name="TextBox 16">
              <a:extLst>
                <a:ext uri="{FF2B5EF4-FFF2-40B4-BE49-F238E27FC236}">
                  <a16:creationId xmlns:a16="http://schemas.microsoft.com/office/drawing/2014/main" id="{96251D84-B964-4576-89E7-21B9A431B678}"/>
                </a:ext>
              </a:extLst>
            </p:cNvPr>
            <p:cNvSpPr txBox="1"/>
            <p:nvPr/>
          </p:nvSpPr>
          <p:spPr>
            <a:xfrm>
              <a:off x="8684222" y="175337"/>
              <a:ext cx="2109074" cy="523220"/>
            </a:xfrm>
            <a:prstGeom prst="rect">
              <a:avLst/>
            </a:prstGeom>
            <a:noFill/>
          </p:spPr>
          <p:txBody>
            <a:bodyPr wrap="square" rtlCol="0">
              <a:spAutoFit/>
            </a:bodyPr>
            <a:lstStyle/>
            <a:p>
              <a:r>
                <a:rPr lang="en-GB" sz="2800" dirty="0">
                  <a:solidFill>
                    <a:srgbClr val="484043"/>
                  </a:solidFill>
                </a:rPr>
                <a:t>Active travel</a:t>
              </a:r>
            </a:p>
          </p:txBody>
        </p:sp>
      </p:grpSp>
      <p:pic>
        <p:nvPicPr>
          <p:cNvPr id="18" name="Picture 17" descr="Logo, company name&#10;&#10;Description automatically generated">
            <a:extLst>
              <a:ext uri="{FF2B5EF4-FFF2-40B4-BE49-F238E27FC236}">
                <a16:creationId xmlns:a16="http://schemas.microsoft.com/office/drawing/2014/main" id="{5FD3F268-7FE1-4D3D-8D7F-5AD5004C9D3E}"/>
              </a:ext>
            </a:extLst>
          </p:cNvPr>
          <p:cNvPicPr>
            <a:picLocks noChangeAspect="1"/>
          </p:cNvPicPr>
          <p:nvPr/>
        </p:nvPicPr>
        <p:blipFill rotWithShape="1">
          <a:blip r:embed="rId2">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graphicFrame>
        <p:nvGraphicFramePr>
          <p:cNvPr id="20" name="Chart 19">
            <a:extLst>
              <a:ext uri="{FF2B5EF4-FFF2-40B4-BE49-F238E27FC236}">
                <a16:creationId xmlns:a16="http://schemas.microsoft.com/office/drawing/2014/main" id="{ED810E59-CC9E-4489-85F8-780E3D6C6481}"/>
              </a:ext>
            </a:extLst>
          </p:cNvPr>
          <p:cNvGraphicFramePr>
            <a:graphicFrameLocks/>
          </p:cNvGraphicFramePr>
          <p:nvPr>
            <p:extLst>
              <p:ext uri="{D42A27DB-BD31-4B8C-83A1-F6EECF244321}">
                <p14:modId xmlns:p14="http://schemas.microsoft.com/office/powerpoint/2010/main" val="1462127688"/>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1873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pic>
        <p:nvPicPr>
          <p:cNvPr id="11" name="Picture 10" descr="Logo, company name&#10;&#10;Description automatically generated">
            <a:extLst>
              <a:ext uri="{FF2B5EF4-FFF2-40B4-BE49-F238E27FC236}">
                <a16:creationId xmlns:a16="http://schemas.microsoft.com/office/drawing/2014/main" id="{81905B08-850B-4354-870B-48F42AA4D3FB}"/>
              </a:ext>
            </a:extLst>
          </p:cNvPr>
          <p:cNvPicPr>
            <a:picLocks noChangeAspect="1"/>
          </p:cNvPicPr>
          <p:nvPr/>
        </p:nvPicPr>
        <p:blipFill rotWithShape="1">
          <a:blip r:embed="rId3">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grpSp>
        <p:nvGrpSpPr>
          <p:cNvPr id="14" name="Group 13">
            <a:extLst>
              <a:ext uri="{FF2B5EF4-FFF2-40B4-BE49-F238E27FC236}">
                <a16:creationId xmlns:a16="http://schemas.microsoft.com/office/drawing/2014/main" id="{23DB0AB2-A605-4F3E-8697-7CF63B736A49}"/>
              </a:ext>
            </a:extLst>
          </p:cNvPr>
          <p:cNvGrpSpPr/>
          <p:nvPr/>
        </p:nvGrpSpPr>
        <p:grpSpPr>
          <a:xfrm>
            <a:off x="1" y="-11724"/>
            <a:ext cx="10793295" cy="1024749"/>
            <a:chOff x="1" y="-11724"/>
            <a:chExt cx="10793295" cy="1024749"/>
          </a:xfrm>
        </p:grpSpPr>
        <p:sp>
          <p:nvSpPr>
            <p:cNvPr id="16" name="Rectangle: Single Corner Rounded 15">
              <a:extLst>
                <a:ext uri="{FF2B5EF4-FFF2-40B4-BE49-F238E27FC236}">
                  <a16:creationId xmlns:a16="http://schemas.microsoft.com/office/drawing/2014/main" id="{2C2A7BE8-D60A-4669-BEEA-1BD5DA2DD7E3}"/>
                </a:ext>
              </a:extLst>
            </p:cNvPr>
            <p:cNvSpPr/>
            <p:nvPr/>
          </p:nvSpPr>
          <p:spPr>
            <a:xfrm rot="10800000" flipH="1">
              <a:off x="8337884" y="-3188"/>
              <a:ext cx="2455412"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Single Corner Rounded 21">
              <a:extLst>
                <a:ext uri="{FF2B5EF4-FFF2-40B4-BE49-F238E27FC236}">
                  <a16:creationId xmlns:a16="http://schemas.microsoft.com/office/drawing/2014/main" id="{9FDA95DF-7304-4D7E-A4DE-B9A90F78F693}"/>
                </a:ext>
              </a:extLst>
            </p:cNvPr>
            <p:cNvSpPr/>
            <p:nvPr/>
          </p:nvSpPr>
          <p:spPr>
            <a:xfrm rot="10800000" flipH="1">
              <a:off x="3957487" y="-11724"/>
              <a:ext cx="4608998" cy="1016000"/>
            </a:xfrm>
            <a:prstGeom prst="round1Rect">
              <a:avLst>
                <a:gd name="adj" fmla="val 29458"/>
              </a:avLst>
            </a:prstGeom>
            <a:solidFill>
              <a:srgbClr val="AC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Single Corner Rounded 22">
              <a:extLst>
                <a:ext uri="{FF2B5EF4-FFF2-40B4-BE49-F238E27FC236}">
                  <a16:creationId xmlns:a16="http://schemas.microsoft.com/office/drawing/2014/main" id="{EB3A8B00-6640-41D8-A6CC-040ABCD0F036}"/>
                </a:ext>
              </a:extLst>
            </p:cNvPr>
            <p:cNvSpPr/>
            <p:nvPr/>
          </p:nvSpPr>
          <p:spPr>
            <a:xfrm rot="10800000" flipH="1">
              <a:off x="1" y="-2975"/>
              <a:ext cx="4295273" cy="1016000"/>
            </a:xfrm>
            <a:prstGeom prst="round1Rect">
              <a:avLst>
                <a:gd name="adj" fmla="val 29458"/>
              </a:avLst>
            </a:prstGeom>
            <a:solidFill>
              <a:srgbClr val="01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4" name="TextBox 23">
              <a:extLst>
                <a:ext uri="{FF2B5EF4-FFF2-40B4-BE49-F238E27FC236}">
                  <a16:creationId xmlns:a16="http://schemas.microsoft.com/office/drawing/2014/main" id="{EECF72DF-0F8A-4E2D-AEBC-66FEADD39970}"/>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5" name="TextBox 24">
              <a:extLst>
                <a:ext uri="{FF2B5EF4-FFF2-40B4-BE49-F238E27FC236}">
                  <a16:creationId xmlns:a16="http://schemas.microsoft.com/office/drawing/2014/main" id="{735B54DA-8E27-4595-8EF0-2A3D62AAB264}"/>
                </a:ext>
              </a:extLst>
            </p:cNvPr>
            <p:cNvSpPr txBox="1"/>
            <p:nvPr/>
          </p:nvSpPr>
          <p:spPr>
            <a:xfrm>
              <a:off x="4388949" y="175337"/>
              <a:ext cx="4295273" cy="523220"/>
            </a:xfrm>
            <a:prstGeom prst="rect">
              <a:avLst/>
            </a:prstGeom>
            <a:noFill/>
          </p:spPr>
          <p:txBody>
            <a:bodyPr wrap="square" rtlCol="0">
              <a:spAutoFit/>
            </a:bodyPr>
            <a:lstStyle/>
            <a:p>
              <a:r>
                <a:rPr lang="en-GB" sz="2800" dirty="0">
                  <a:solidFill>
                    <a:srgbClr val="484043"/>
                  </a:solidFill>
                </a:rPr>
                <a:t>Once a week participation</a:t>
              </a:r>
            </a:p>
          </p:txBody>
        </p:sp>
        <p:sp>
          <p:nvSpPr>
            <p:cNvPr id="26" name="TextBox 25">
              <a:extLst>
                <a:ext uri="{FF2B5EF4-FFF2-40B4-BE49-F238E27FC236}">
                  <a16:creationId xmlns:a16="http://schemas.microsoft.com/office/drawing/2014/main" id="{CB504ECB-C041-4390-A880-25E352C9C603}"/>
                </a:ext>
              </a:extLst>
            </p:cNvPr>
            <p:cNvSpPr txBox="1"/>
            <p:nvPr/>
          </p:nvSpPr>
          <p:spPr>
            <a:xfrm>
              <a:off x="8684222" y="175337"/>
              <a:ext cx="1991337" cy="523220"/>
            </a:xfrm>
            <a:prstGeom prst="rect">
              <a:avLst/>
            </a:prstGeom>
            <a:noFill/>
          </p:spPr>
          <p:txBody>
            <a:bodyPr wrap="square" rtlCol="0">
              <a:spAutoFit/>
            </a:bodyPr>
            <a:lstStyle/>
            <a:p>
              <a:r>
                <a:rPr lang="en-GB" sz="2800" dirty="0">
                  <a:solidFill>
                    <a:srgbClr val="484043"/>
                  </a:solidFill>
                </a:rPr>
                <a:t>By activity</a:t>
              </a:r>
            </a:p>
          </p:txBody>
        </p:sp>
      </p:grpSp>
      <p:graphicFrame>
        <p:nvGraphicFramePr>
          <p:cNvPr id="12" name="Chart 11">
            <a:extLst>
              <a:ext uri="{FF2B5EF4-FFF2-40B4-BE49-F238E27FC236}">
                <a16:creationId xmlns:a16="http://schemas.microsoft.com/office/drawing/2014/main" id="{08422861-C120-452E-A0F8-C3ED55FD3BDF}"/>
              </a:ext>
            </a:extLst>
          </p:cNvPr>
          <p:cNvGraphicFramePr>
            <a:graphicFrameLocks/>
          </p:cNvGraphicFramePr>
          <p:nvPr>
            <p:extLst>
              <p:ext uri="{D42A27DB-BD31-4B8C-83A1-F6EECF244321}">
                <p14:modId xmlns:p14="http://schemas.microsoft.com/office/powerpoint/2010/main" val="2758908419"/>
              </p:ext>
            </p:extLst>
          </p:nvPr>
        </p:nvGraphicFramePr>
        <p:xfrm>
          <a:off x="336000" y="1504635"/>
          <a:ext cx="115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165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C1EAB7-D13F-4B1B-AC30-FB0724804985}"/>
              </a:ext>
            </a:extLst>
          </p:cNvPr>
          <p:cNvSpPr>
            <a:spLocks noGrp="1"/>
          </p:cNvSpPr>
          <p:nvPr>
            <p:ph type="title"/>
          </p:nvPr>
        </p:nvSpPr>
        <p:spPr>
          <a:xfrm>
            <a:off x="74214" y="408077"/>
            <a:ext cx="4326903" cy="803592"/>
          </a:xfrm>
        </p:spPr>
        <p:txBody>
          <a:bodyPr>
            <a:normAutofit/>
          </a:bodyPr>
          <a:lstStyle/>
          <a:p>
            <a:pPr algn="r"/>
            <a:r>
              <a:rPr lang="en-GB" sz="2800" dirty="0"/>
              <a:t>How the data is presented</a:t>
            </a:r>
            <a:endParaRPr lang="en-GB" sz="2800" b="1" dirty="0"/>
          </a:p>
        </p:txBody>
      </p:sp>
      <p:pic>
        <p:nvPicPr>
          <p:cNvPr id="5" name="Picture 4" descr="Logo, company name&#10;&#10;Description automatically generated">
            <a:extLst>
              <a:ext uri="{FF2B5EF4-FFF2-40B4-BE49-F238E27FC236}">
                <a16:creationId xmlns:a16="http://schemas.microsoft.com/office/drawing/2014/main" id="{9496A462-5DCC-459B-A1BE-82798DBE3969}"/>
              </a:ext>
            </a:extLst>
          </p:cNvPr>
          <p:cNvPicPr>
            <a:picLocks noChangeAspect="1"/>
          </p:cNvPicPr>
          <p:nvPr/>
        </p:nvPicPr>
        <p:blipFill rotWithShape="1">
          <a:blip r:embed="rId3">
            <a:extLst>
              <a:ext uri="{28A0092B-C50C-407E-A947-70E740481C1C}">
                <a14:useLocalDpi xmlns:a14="http://schemas.microsoft.com/office/drawing/2010/main" val="0"/>
              </a:ext>
            </a:extLst>
          </a:blip>
          <a:srcRect l="10144" t="10140" r="13052" b="17416"/>
          <a:stretch/>
        </p:blipFill>
        <p:spPr>
          <a:xfrm>
            <a:off x="845275" y="1298858"/>
            <a:ext cx="1105846" cy="1043043"/>
          </a:xfrm>
          <a:prstGeom prst="rect">
            <a:avLst/>
          </a:prstGeom>
        </p:spPr>
      </p:pic>
      <p:pic>
        <p:nvPicPr>
          <p:cNvPr id="6" name="Picture 5" descr="Logo&#10;&#10;Description automatically generated">
            <a:extLst>
              <a:ext uri="{FF2B5EF4-FFF2-40B4-BE49-F238E27FC236}">
                <a16:creationId xmlns:a16="http://schemas.microsoft.com/office/drawing/2014/main" id="{F8C50DA7-2272-404A-866F-FF513C23A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87" y="2421044"/>
            <a:ext cx="1334625" cy="1334625"/>
          </a:xfrm>
          <a:prstGeom prst="rect">
            <a:avLst/>
          </a:prstGeom>
        </p:spPr>
      </p:pic>
      <p:pic>
        <p:nvPicPr>
          <p:cNvPr id="8" name="Picture 7" descr="Logo, company name&#10;&#10;Description automatically generated">
            <a:extLst>
              <a:ext uri="{FF2B5EF4-FFF2-40B4-BE49-F238E27FC236}">
                <a16:creationId xmlns:a16="http://schemas.microsoft.com/office/drawing/2014/main" id="{52ACA1A6-B73B-46BD-9AE6-4DBBE8DF27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2" y="3697743"/>
            <a:ext cx="1485753" cy="1485753"/>
          </a:xfrm>
          <a:prstGeom prst="rect">
            <a:avLst/>
          </a:prstGeom>
        </p:spPr>
      </p:pic>
      <p:sp>
        <p:nvSpPr>
          <p:cNvPr id="9" name="TextBox 8">
            <a:extLst>
              <a:ext uri="{FF2B5EF4-FFF2-40B4-BE49-F238E27FC236}">
                <a16:creationId xmlns:a16="http://schemas.microsoft.com/office/drawing/2014/main" id="{322580D9-DD84-4A1F-AA9D-5ED4BB93C06A}"/>
              </a:ext>
            </a:extLst>
          </p:cNvPr>
          <p:cNvSpPr txBox="1"/>
          <p:nvPr/>
        </p:nvSpPr>
        <p:spPr>
          <a:xfrm>
            <a:off x="2262302" y="1375046"/>
            <a:ext cx="9642851" cy="830997"/>
          </a:xfrm>
          <a:prstGeom prst="rect">
            <a:avLst/>
          </a:prstGeom>
          <a:noFill/>
        </p:spPr>
        <p:txBody>
          <a:bodyPr wrap="square">
            <a:spAutoFit/>
          </a:bodyPr>
          <a:lstStyle/>
          <a:p>
            <a:pPr marL="0" indent="0">
              <a:buNone/>
            </a:pPr>
            <a:r>
              <a:rPr lang="en-GB" sz="1600" b="1" dirty="0">
                <a:solidFill>
                  <a:srgbClr val="484043"/>
                </a:solidFill>
              </a:rPr>
              <a:t>Year 2 </a:t>
            </a:r>
            <a:r>
              <a:rPr lang="en-GB" sz="1600" dirty="0">
                <a:solidFill>
                  <a:srgbClr val="86C7D3"/>
                </a:solidFill>
              </a:rPr>
              <a:t>(2018/19 academic year)</a:t>
            </a:r>
          </a:p>
          <a:p>
            <a:pPr marL="0" indent="0">
              <a:buNone/>
            </a:pPr>
            <a:r>
              <a:rPr lang="en-GB" sz="1600" dirty="0">
                <a:solidFill>
                  <a:srgbClr val="484043"/>
                </a:solidFill>
              </a:rPr>
              <a:t>This document focuses on Active Lincolnshire data collected during year 2 of the Active Lives Children and Young People survey, between September 2018 and July 2019 (2018/19 academic year)</a:t>
            </a:r>
          </a:p>
        </p:txBody>
      </p:sp>
      <p:sp>
        <p:nvSpPr>
          <p:cNvPr id="10" name="TextBox 9">
            <a:extLst>
              <a:ext uri="{FF2B5EF4-FFF2-40B4-BE49-F238E27FC236}">
                <a16:creationId xmlns:a16="http://schemas.microsoft.com/office/drawing/2014/main" id="{BF5FAD4F-57DE-4601-B2D7-C5C6FFE42D0C}"/>
              </a:ext>
            </a:extLst>
          </p:cNvPr>
          <p:cNvSpPr txBox="1"/>
          <p:nvPr/>
        </p:nvSpPr>
        <p:spPr>
          <a:xfrm>
            <a:off x="2237667" y="4923154"/>
            <a:ext cx="9642851" cy="1077218"/>
          </a:xfrm>
          <a:prstGeom prst="rect">
            <a:avLst/>
          </a:prstGeom>
          <a:noFill/>
        </p:spPr>
        <p:txBody>
          <a:bodyPr wrap="square">
            <a:spAutoFit/>
          </a:bodyPr>
          <a:lstStyle/>
          <a:p>
            <a:pPr marL="0" indent="0">
              <a:buNone/>
            </a:pPr>
            <a:r>
              <a:rPr lang="en-GB" sz="1600" b="1" dirty="0">
                <a:solidFill>
                  <a:srgbClr val="484043"/>
                </a:solidFill>
              </a:rPr>
              <a:t>Year 3 </a:t>
            </a:r>
            <a:r>
              <a:rPr lang="en-GB" sz="1600" dirty="0">
                <a:solidFill>
                  <a:srgbClr val="86C7D3"/>
                </a:solidFill>
              </a:rPr>
              <a:t>(2019/2020 academic year) </a:t>
            </a:r>
          </a:p>
          <a:p>
            <a:pPr marL="0" indent="0">
              <a:buNone/>
            </a:pPr>
            <a:r>
              <a:rPr lang="en-GB" sz="1600" dirty="0">
                <a:solidFill>
                  <a:srgbClr val="484043"/>
                </a:solidFill>
              </a:rPr>
              <a:t>Year 3 survey data is now available but just at partnership level and without demographic breakdowns. Due to the impact of the pandemic some data was collected differently. We therefore need to be cautious with comparisons to previous years data</a:t>
            </a:r>
          </a:p>
        </p:txBody>
      </p:sp>
      <p:sp>
        <p:nvSpPr>
          <p:cNvPr id="11" name="TextBox 10">
            <a:extLst>
              <a:ext uri="{FF2B5EF4-FFF2-40B4-BE49-F238E27FC236}">
                <a16:creationId xmlns:a16="http://schemas.microsoft.com/office/drawing/2014/main" id="{EB33B2C7-4B4C-4AF9-AB96-FDDBC8452178}"/>
              </a:ext>
            </a:extLst>
          </p:cNvPr>
          <p:cNvSpPr txBox="1"/>
          <p:nvPr/>
        </p:nvSpPr>
        <p:spPr>
          <a:xfrm>
            <a:off x="2237667" y="3933626"/>
            <a:ext cx="9642851" cy="584775"/>
          </a:xfrm>
          <a:prstGeom prst="rect">
            <a:avLst/>
          </a:prstGeom>
          <a:noFill/>
        </p:spPr>
        <p:txBody>
          <a:bodyPr wrap="square">
            <a:spAutoFit/>
          </a:bodyPr>
          <a:lstStyle/>
          <a:p>
            <a:pPr marL="0" indent="0">
              <a:buNone/>
            </a:pPr>
            <a:r>
              <a:rPr lang="en-GB" sz="1600" b="1" dirty="0">
                <a:solidFill>
                  <a:srgbClr val="484043"/>
                </a:solidFill>
              </a:rPr>
              <a:t>Combined years </a:t>
            </a:r>
            <a:r>
              <a:rPr lang="en-GB" sz="1600" dirty="0">
                <a:solidFill>
                  <a:srgbClr val="86C7D3"/>
                </a:solidFill>
              </a:rPr>
              <a:t>(2017/18 and 2018/19 academic years)</a:t>
            </a:r>
          </a:p>
          <a:p>
            <a:pPr marL="0" indent="0">
              <a:buNone/>
            </a:pPr>
            <a:r>
              <a:rPr lang="en-GB" sz="1600" dirty="0">
                <a:solidFill>
                  <a:srgbClr val="484043"/>
                </a:solidFill>
              </a:rPr>
              <a:t>Where the year 2 sample size is not large enough we have combined year 1 and 2 data</a:t>
            </a:r>
          </a:p>
        </p:txBody>
      </p:sp>
      <p:pic>
        <p:nvPicPr>
          <p:cNvPr id="13" name="Graphic 12" descr="Warning outline">
            <a:extLst>
              <a:ext uri="{FF2B5EF4-FFF2-40B4-BE49-F238E27FC236}">
                <a16:creationId xmlns:a16="http://schemas.microsoft.com/office/drawing/2014/main" id="{CB416A58-1CB3-4380-8B01-76C6748C38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7807" y="5183496"/>
            <a:ext cx="660782" cy="660782"/>
          </a:xfrm>
          <a:prstGeom prst="rect">
            <a:avLst/>
          </a:prstGeom>
        </p:spPr>
      </p:pic>
      <p:sp>
        <p:nvSpPr>
          <p:cNvPr id="12" name="TextBox 11">
            <a:extLst>
              <a:ext uri="{FF2B5EF4-FFF2-40B4-BE49-F238E27FC236}">
                <a16:creationId xmlns:a16="http://schemas.microsoft.com/office/drawing/2014/main" id="{D118CCEE-1318-4984-8D50-AC884B62676B}"/>
              </a:ext>
            </a:extLst>
          </p:cNvPr>
          <p:cNvSpPr txBox="1"/>
          <p:nvPr/>
        </p:nvSpPr>
        <p:spPr>
          <a:xfrm>
            <a:off x="2237666" y="2699998"/>
            <a:ext cx="9642851" cy="584775"/>
          </a:xfrm>
          <a:prstGeom prst="rect">
            <a:avLst/>
          </a:prstGeom>
          <a:noFill/>
        </p:spPr>
        <p:txBody>
          <a:bodyPr wrap="square">
            <a:spAutoFit/>
          </a:bodyPr>
          <a:lstStyle/>
          <a:p>
            <a:pPr marL="0" indent="0">
              <a:buNone/>
            </a:pPr>
            <a:r>
              <a:rPr lang="en-GB" sz="1600" b="1" dirty="0">
                <a:solidFill>
                  <a:srgbClr val="484043"/>
                </a:solidFill>
              </a:rPr>
              <a:t>Latest data</a:t>
            </a:r>
            <a:endParaRPr lang="en-GB" sz="1600" dirty="0">
              <a:solidFill>
                <a:srgbClr val="86C7D3"/>
              </a:solidFill>
            </a:endParaRPr>
          </a:p>
          <a:p>
            <a:pPr marL="0" indent="0">
              <a:buNone/>
            </a:pPr>
            <a:r>
              <a:rPr lang="en-GB" sz="1600" dirty="0">
                <a:solidFill>
                  <a:srgbClr val="484043"/>
                </a:solidFill>
              </a:rPr>
              <a:t>This label is used when we present multiple years of data for comparison but don’t combine the data</a:t>
            </a:r>
          </a:p>
        </p:txBody>
      </p:sp>
    </p:spTree>
    <p:extLst>
      <p:ext uri="{BB962C8B-B14F-4D97-AF65-F5344CB8AC3E}">
        <p14:creationId xmlns:p14="http://schemas.microsoft.com/office/powerpoint/2010/main" val="3173845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7D69-442F-4EB2-BC89-29D87AA17A53}"/>
              </a:ext>
            </a:extLst>
          </p:cNvPr>
          <p:cNvSpPr>
            <a:spLocks noGrp="1"/>
          </p:cNvSpPr>
          <p:nvPr>
            <p:ph type="title"/>
          </p:nvPr>
        </p:nvSpPr>
        <p:spPr/>
        <p:txBody>
          <a:bodyPr/>
          <a:lstStyle/>
          <a:p>
            <a:r>
              <a:rPr lang="en-GB" dirty="0"/>
              <a:t>Physical literacy</a:t>
            </a:r>
          </a:p>
        </p:txBody>
      </p:sp>
      <p:sp>
        <p:nvSpPr>
          <p:cNvPr id="3" name="Text Placeholder 2">
            <a:extLst>
              <a:ext uri="{FF2B5EF4-FFF2-40B4-BE49-F238E27FC236}">
                <a16:creationId xmlns:a16="http://schemas.microsoft.com/office/drawing/2014/main" id="{285112D7-77F8-4CF3-91C0-2AF266D35B37}"/>
              </a:ext>
            </a:extLst>
          </p:cNvPr>
          <p:cNvSpPr>
            <a:spLocks noGrp="1"/>
          </p:cNvSpPr>
          <p:nvPr>
            <p:ph type="body" sz="quarter" idx="10"/>
          </p:nvPr>
        </p:nvSpPr>
        <p:spPr/>
        <p:txBody>
          <a:bodyPr>
            <a:normAutofit/>
          </a:bodyPr>
          <a:lstStyle/>
          <a:p>
            <a:pPr marL="0" indent="0">
              <a:lnSpc>
                <a:spcPct val="100000"/>
              </a:lnSpc>
              <a:spcBef>
                <a:spcPts val="0"/>
              </a:spcBef>
              <a:buNone/>
            </a:pPr>
            <a:r>
              <a:rPr lang="en-GB" sz="2000" dirty="0">
                <a:latin typeface="Calibri" panose="020F0502020204030204" pitchFamily="34" charset="0"/>
                <a:ea typeface="Calibri" panose="020F0502020204030204" pitchFamily="34" charset="0"/>
                <a:cs typeface="Times New Roman" panose="02020603050405020304" pitchFamily="18" charset="0"/>
              </a:rPr>
              <a:t>Physical literacy is about developing the fundamental movement skills that all children need.  We measure it by gauging children’s positive feelings towards five elements: competence, understanding, enjoyment, knowledge and confidence, </a:t>
            </a:r>
            <a:r>
              <a:rPr lang="en-GB" sz="2000" dirty="0" err="1">
                <a:latin typeface="Calibri" panose="020F0502020204030204" pitchFamily="34" charset="0"/>
                <a:ea typeface="Calibri" panose="020F0502020204030204" pitchFamily="34" charset="0"/>
                <a:cs typeface="Times New Roman" panose="02020603050405020304" pitchFamily="18" charset="0"/>
              </a:rPr>
              <a:t>ie</a:t>
            </a:r>
            <a:r>
              <a:rPr lang="en-GB" sz="2000" dirty="0">
                <a:latin typeface="Calibri" panose="020F0502020204030204" pitchFamily="34" charset="0"/>
                <a:ea typeface="Calibri" panose="020F0502020204030204" pitchFamily="34" charset="0"/>
                <a:cs typeface="Times New Roman" panose="02020603050405020304" pitchFamily="18" charset="0"/>
              </a:rPr>
              <a:t> how strongly they agree that they enjoy being active or feel confident when they exercise etc.</a:t>
            </a:r>
          </a:p>
          <a:p>
            <a:pPr marL="0" indent="0">
              <a:lnSpc>
                <a:spcPct val="100000"/>
              </a:lnSpc>
              <a:spcBef>
                <a:spcPts val="0"/>
              </a:spcBef>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GB" sz="2000" dirty="0">
                <a:solidFill>
                  <a:srgbClr val="484043"/>
                </a:solidFill>
              </a:rPr>
              <a:t>When talking about individual attitude statements, we report where a child strongly agrees with a statement as evidence of positive feelings towards it. For example, when a child strongly agrees that they enjoy taking part in sport, we describe that child as enjoying sport and physical activity.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21537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325C5-78E8-45FA-82A4-BA95D752C05C}"/>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sp>
        <p:nvSpPr>
          <p:cNvPr id="3" name="TextBox 2">
            <a:extLst>
              <a:ext uri="{FF2B5EF4-FFF2-40B4-BE49-F238E27FC236}">
                <a16:creationId xmlns:a16="http://schemas.microsoft.com/office/drawing/2014/main" id="{BE38BC58-2266-410F-BED6-9D766E12DE3D}"/>
              </a:ext>
            </a:extLst>
          </p:cNvPr>
          <p:cNvSpPr txBox="1"/>
          <p:nvPr/>
        </p:nvSpPr>
        <p:spPr>
          <a:xfrm>
            <a:off x="101600" y="1064291"/>
            <a:ext cx="11528424" cy="338554"/>
          </a:xfrm>
          <a:prstGeom prst="rect">
            <a:avLst/>
          </a:prstGeom>
          <a:noFill/>
        </p:spPr>
        <p:txBody>
          <a:bodyPr wrap="square" rtlCol="0">
            <a:spAutoFit/>
          </a:bodyPr>
          <a:lstStyle/>
          <a:p>
            <a:r>
              <a:rPr lang="en-GB" sz="1600" dirty="0">
                <a:solidFill>
                  <a:srgbClr val="484043"/>
                </a:solidFill>
              </a:rPr>
              <a:t>Example of how physical literacy affects children and young peoples physical activity levels</a:t>
            </a:r>
          </a:p>
        </p:txBody>
      </p:sp>
      <p:sp>
        <p:nvSpPr>
          <p:cNvPr id="4" name="Rectangle: Single Corner Rounded 3">
            <a:extLst>
              <a:ext uri="{FF2B5EF4-FFF2-40B4-BE49-F238E27FC236}">
                <a16:creationId xmlns:a16="http://schemas.microsoft.com/office/drawing/2014/main" id="{7532D41E-EA6E-43BD-8688-0A9413530454}"/>
              </a:ext>
            </a:extLst>
          </p:cNvPr>
          <p:cNvSpPr/>
          <p:nvPr/>
        </p:nvSpPr>
        <p:spPr>
          <a:xfrm rot="10800000" flipH="1">
            <a:off x="2375975" y="-1"/>
            <a:ext cx="4076655" cy="1016000"/>
          </a:xfrm>
          <a:prstGeom prst="round1Rect">
            <a:avLst>
              <a:gd name="adj" fmla="val 29458"/>
            </a:avLst>
          </a:prstGeom>
          <a:solidFill>
            <a:srgbClr val="978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Single Corner Rounded 4">
            <a:extLst>
              <a:ext uri="{FF2B5EF4-FFF2-40B4-BE49-F238E27FC236}">
                <a16:creationId xmlns:a16="http://schemas.microsoft.com/office/drawing/2014/main" id="{CC389400-EA7A-4D40-9B3B-CC1D3B9A3FAA}"/>
              </a:ext>
            </a:extLst>
          </p:cNvPr>
          <p:cNvSpPr/>
          <p:nvPr/>
        </p:nvSpPr>
        <p:spPr>
          <a:xfrm rot="10800000" flipH="1">
            <a:off x="0" y="0"/>
            <a:ext cx="3440112" cy="1016000"/>
          </a:xfrm>
          <a:prstGeom prst="round1Rect">
            <a:avLst>
              <a:gd name="adj" fmla="val 29458"/>
            </a:avLst>
          </a:prstGeom>
          <a:solidFill>
            <a:srgbClr val="48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84043"/>
              </a:solidFill>
            </a:endParaRPr>
          </a:p>
        </p:txBody>
      </p:sp>
      <p:sp>
        <p:nvSpPr>
          <p:cNvPr id="6" name="TextBox 5">
            <a:extLst>
              <a:ext uri="{FF2B5EF4-FFF2-40B4-BE49-F238E27FC236}">
                <a16:creationId xmlns:a16="http://schemas.microsoft.com/office/drawing/2014/main" id="{484DBE74-1C0F-4387-B022-41FF7E2B2016}"/>
              </a:ext>
            </a:extLst>
          </p:cNvPr>
          <p:cNvSpPr txBox="1"/>
          <p:nvPr/>
        </p:nvSpPr>
        <p:spPr>
          <a:xfrm>
            <a:off x="3552492" y="175337"/>
            <a:ext cx="2839460" cy="523220"/>
          </a:xfrm>
          <a:prstGeom prst="rect">
            <a:avLst/>
          </a:prstGeom>
          <a:noFill/>
        </p:spPr>
        <p:txBody>
          <a:bodyPr wrap="square" rtlCol="0">
            <a:spAutoFit/>
          </a:bodyPr>
          <a:lstStyle/>
          <a:p>
            <a:r>
              <a:rPr lang="en-GB" sz="2800" dirty="0">
                <a:solidFill>
                  <a:srgbClr val="484043"/>
                </a:solidFill>
              </a:rPr>
              <a:t>Decision Tree</a:t>
            </a:r>
          </a:p>
        </p:txBody>
      </p:sp>
      <p:sp>
        <p:nvSpPr>
          <p:cNvPr id="7" name="TextBox 6">
            <a:extLst>
              <a:ext uri="{FF2B5EF4-FFF2-40B4-BE49-F238E27FC236}">
                <a16:creationId xmlns:a16="http://schemas.microsoft.com/office/drawing/2014/main" id="{600CBF7A-7A16-4933-8A92-3205186C3FA2}"/>
              </a:ext>
            </a:extLst>
          </p:cNvPr>
          <p:cNvSpPr txBox="1"/>
          <p:nvPr/>
        </p:nvSpPr>
        <p:spPr>
          <a:xfrm>
            <a:off x="52712" y="175337"/>
            <a:ext cx="3185010" cy="523220"/>
          </a:xfrm>
          <a:prstGeom prst="rect">
            <a:avLst/>
          </a:prstGeom>
          <a:noFill/>
        </p:spPr>
        <p:txBody>
          <a:bodyPr wrap="square" rtlCol="0">
            <a:spAutoFit/>
          </a:bodyPr>
          <a:lstStyle/>
          <a:p>
            <a:r>
              <a:rPr lang="en-GB" sz="2800" b="1" dirty="0">
                <a:solidFill>
                  <a:schemeClr val="bg1"/>
                </a:solidFill>
              </a:rPr>
              <a:t>Physical literacy</a:t>
            </a:r>
          </a:p>
        </p:txBody>
      </p:sp>
      <p:sp>
        <p:nvSpPr>
          <p:cNvPr id="8" name="Flowchart: Process 7">
            <a:extLst>
              <a:ext uri="{FF2B5EF4-FFF2-40B4-BE49-F238E27FC236}">
                <a16:creationId xmlns:a16="http://schemas.microsoft.com/office/drawing/2014/main" id="{438549A1-F041-4293-9792-C283CDF6C738}"/>
              </a:ext>
            </a:extLst>
          </p:cNvPr>
          <p:cNvSpPr/>
          <p:nvPr/>
        </p:nvSpPr>
        <p:spPr>
          <a:xfrm>
            <a:off x="342322" y="2874141"/>
            <a:ext cx="2446773" cy="1091518"/>
          </a:xfrm>
          <a:prstGeom prst="flowChartProcess">
            <a:avLst/>
          </a:prstGeom>
          <a:solidFill>
            <a:srgbClr val="A9D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484043"/>
                </a:solidFill>
              </a:rPr>
              <a:t>‘I enjoy taking part in exercise and sports’ </a:t>
            </a:r>
          </a:p>
        </p:txBody>
      </p:sp>
      <p:cxnSp>
        <p:nvCxnSpPr>
          <p:cNvPr id="9" name="Connector: Elbow 8">
            <a:extLst>
              <a:ext uri="{FF2B5EF4-FFF2-40B4-BE49-F238E27FC236}">
                <a16:creationId xmlns:a16="http://schemas.microsoft.com/office/drawing/2014/main" id="{46FD026E-A037-4518-9E68-B2B274533C48}"/>
              </a:ext>
            </a:extLst>
          </p:cNvPr>
          <p:cNvCxnSpPr>
            <a:cxnSpLocks/>
          </p:cNvCxnSpPr>
          <p:nvPr/>
        </p:nvCxnSpPr>
        <p:spPr>
          <a:xfrm>
            <a:off x="2835434" y="3676243"/>
            <a:ext cx="1440000" cy="720000"/>
          </a:xfrm>
          <a:prstGeom prst="bentConnector3">
            <a:avLst>
              <a:gd name="adj1" fmla="val 30561"/>
            </a:avLst>
          </a:prstGeom>
          <a:ln>
            <a:tailEnd type="triangle"/>
          </a:ln>
        </p:spPr>
        <p:style>
          <a:lnRef idx="3">
            <a:schemeClr val="dk1"/>
          </a:lnRef>
          <a:fillRef idx="0">
            <a:schemeClr val="dk1"/>
          </a:fillRef>
          <a:effectRef idx="2">
            <a:schemeClr val="dk1"/>
          </a:effectRef>
          <a:fontRef idx="minor">
            <a:schemeClr val="tx1"/>
          </a:fontRef>
        </p:style>
      </p:cxnSp>
      <p:cxnSp>
        <p:nvCxnSpPr>
          <p:cNvPr id="10" name="Connector: Elbow 9">
            <a:extLst>
              <a:ext uri="{FF2B5EF4-FFF2-40B4-BE49-F238E27FC236}">
                <a16:creationId xmlns:a16="http://schemas.microsoft.com/office/drawing/2014/main" id="{D4593B79-E49E-4298-8866-EC59680ADA88}"/>
              </a:ext>
            </a:extLst>
          </p:cNvPr>
          <p:cNvCxnSpPr>
            <a:cxnSpLocks/>
          </p:cNvCxnSpPr>
          <p:nvPr/>
        </p:nvCxnSpPr>
        <p:spPr>
          <a:xfrm flipV="1">
            <a:off x="2835287" y="2475536"/>
            <a:ext cx="1440000" cy="720000"/>
          </a:xfrm>
          <a:prstGeom prst="bentConnector3">
            <a:avLst>
              <a:gd name="adj1" fmla="val 27969"/>
            </a:avLst>
          </a:prstGeom>
          <a:ln>
            <a:tailEnd type="triangle"/>
          </a:ln>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F4CDBDB2-0061-4A15-AE97-5A9FCAF1CC33}"/>
              </a:ext>
            </a:extLst>
          </p:cNvPr>
          <p:cNvSpPr/>
          <p:nvPr/>
        </p:nvSpPr>
        <p:spPr>
          <a:xfrm>
            <a:off x="3074255" y="2677151"/>
            <a:ext cx="1247223" cy="746542"/>
          </a:xfrm>
          <a:custGeom>
            <a:avLst/>
            <a:gdLst>
              <a:gd name="connsiteX0" fmla="*/ 0 w 1247223"/>
              <a:gd name="connsiteY0" fmla="*/ 0 h 746542"/>
              <a:gd name="connsiteX1" fmla="*/ 1247223 w 1247223"/>
              <a:gd name="connsiteY1" fmla="*/ 0 h 746542"/>
              <a:gd name="connsiteX2" fmla="*/ 1247223 w 1247223"/>
              <a:gd name="connsiteY2" fmla="*/ 746542 h 746542"/>
              <a:gd name="connsiteX3" fmla="*/ 0 w 1247223"/>
              <a:gd name="connsiteY3" fmla="*/ 746542 h 746542"/>
              <a:gd name="connsiteX4" fmla="*/ 0 w 1247223"/>
              <a:gd name="connsiteY4" fmla="*/ 0 h 746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223" h="746542" fill="none" extrusionOk="0">
                <a:moveTo>
                  <a:pt x="0" y="0"/>
                </a:moveTo>
                <a:cubicBezTo>
                  <a:pt x="278617" y="-51504"/>
                  <a:pt x="659558" y="40147"/>
                  <a:pt x="1247223" y="0"/>
                </a:cubicBezTo>
                <a:cubicBezTo>
                  <a:pt x="1221941" y="298132"/>
                  <a:pt x="1228804" y="540925"/>
                  <a:pt x="1247223" y="746542"/>
                </a:cubicBezTo>
                <a:cubicBezTo>
                  <a:pt x="960478" y="817490"/>
                  <a:pt x="271063" y="827956"/>
                  <a:pt x="0" y="746542"/>
                </a:cubicBezTo>
                <a:cubicBezTo>
                  <a:pt x="61278" y="657383"/>
                  <a:pt x="-66430" y="283743"/>
                  <a:pt x="0" y="0"/>
                </a:cubicBezTo>
                <a:close/>
              </a:path>
              <a:path w="1247223" h="746542" stroke="0" extrusionOk="0">
                <a:moveTo>
                  <a:pt x="0" y="0"/>
                </a:moveTo>
                <a:cubicBezTo>
                  <a:pt x="455938" y="71199"/>
                  <a:pt x="687283" y="32410"/>
                  <a:pt x="1247223" y="0"/>
                </a:cubicBezTo>
                <a:cubicBezTo>
                  <a:pt x="1310558" y="236368"/>
                  <a:pt x="1209927" y="399742"/>
                  <a:pt x="1247223" y="746542"/>
                </a:cubicBezTo>
                <a:cubicBezTo>
                  <a:pt x="701445" y="671508"/>
                  <a:pt x="426179" y="692839"/>
                  <a:pt x="0" y="746542"/>
                </a:cubicBezTo>
                <a:cubicBezTo>
                  <a:pt x="-10908" y="499271"/>
                  <a:pt x="45134" y="115863"/>
                  <a:pt x="0" y="0"/>
                </a:cubicBezTo>
                <a:close/>
              </a:path>
            </a:pathLst>
          </a:custGeom>
          <a:solidFill>
            <a:schemeClr val="bg1"/>
          </a:solidFill>
          <a:ln>
            <a:prstDash val="sysDot"/>
            <a:extLst>
              <a:ext uri="{C807C97D-BFC1-408E-A445-0C87EB9F89A2}">
                <ask:lineSketchStyleProps xmlns:ask="http://schemas.microsoft.com/office/drawing/2018/sketchyshapes" sd="24034095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Yes, strongly agree</a:t>
            </a:r>
          </a:p>
        </p:txBody>
      </p:sp>
      <p:sp>
        <p:nvSpPr>
          <p:cNvPr id="12" name="Flowchart: Process 11">
            <a:extLst>
              <a:ext uri="{FF2B5EF4-FFF2-40B4-BE49-F238E27FC236}">
                <a16:creationId xmlns:a16="http://schemas.microsoft.com/office/drawing/2014/main" id="{9FE3F01E-50B9-41D9-928F-F0678D16F403}"/>
              </a:ext>
            </a:extLst>
          </p:cNvPr>
          <p:cNvSpPr/>
          <p:nvPr/>
        </p:nvSpPr>
        <p:spPr>
          <a:xfrm>
            <a:off x="4327001" y="1929777"/>
            <a:ext cx="3589568" cy="1091518"/>
          </a:xfrm>
          <a:prstGeom prst="flowChartProcess">
            <a:avLst/>
          </a:prstGeom>
          <a:solidFill>
            <a:srgbClr val="A9D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4043"/>
                </a:solidFill>
              </a:rPr>
              <a:t>I achieve an average of 60 minutes or more physical activity per day</a:t>
            </a:r>
          </a:p>
        </p:txBody>
      </p:sp>
      <p:sp>
        <p:nvSpPr>
          <p:cNvPr id="13" name="Flowchart: Process 12">
            <a:extLst>
              <a:ext uri="{FF2B5EF4-FFF2-40B4-BE49-F238E27FC236}">
                <a16:creationId xmlns:a16="http://schemas.microsoft.com/office/drawing/2014/main" id="{84F17EE8-F185-4FC2-A651-0C5ACB846F5B}"/>
              </a:ext>
            </a:extLst>
          </p:cNvPr>
          <p:cNvSpPr/>
          <p:nvPr/>
        </p:nvSpPr>
        <p:spPr>
          <a:xfrm>
            <a:off x="4327000" y="4014819"/>
            <a:ext cx="3589568" cy="1091518"/>
          </a:xfrm>
          <a:prstGeom prst="flowChartProcess">
            <a:avLst/>
          </a:prstGeom>
          <a:solidFill>
            <a:srgbClr val="A9D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4043"/>
                </a:solidFill>
              </a:rPr>
              <a:t>I achieve an average of 60 minutes or more physical activity per day</a:t>
            </a:r>
          </a:p>
        </p:txBody>
      </p:sp>
      <p:cxnSp>
        <p:nvCxnSpPr>
          <p:cNvPr id="14" name="Connector: Elbow 13">
            <a:extLst>
              <a:ext uri="{FF2B5EF4-FFF2-40B4-BE49-F238E27FC236}">
                <a16:creationId xmlns:a16="http://schemas.microsoft.com/office/drawing/2014/main" id="{AD73C955-113F-4694-83DD-2CF2EFA47F89}"/>
              </a:ext>
            </a:extLst>
          </p:cNvPr>
          <p:cNvCxnSpPr>
            <a:cxnSpLocks/>
          </p:cNvCxnSpPr>
          <p:nvPr/>
        </p:nvCxnSpPr>
        <p:spPr>
          <a:xfrm flipV="1">
            <a:off x="8043345" y="2015137"/>
            <a:ext cx="1440000" cy="43157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FE5A92C9-C746-4FBF-B162-AEEBCB268B23}"/>
              </a:ext>
            </a:extLst>
          </p:cNvPr>
          <p:cNvSpPr/>
          <p:nvPr/>
        </p:nvSpPr>
        <p:spPr>
          <a:xfrm>
            <a:off x="8573349" y="1897672"/>
            <a:ext cx="711598" cy="317241"/>
          </a:xfrm>
          <a:custGeom>
            <a:avLst/>
            <a:gdLst>
              <a:gd name="connsiteX0" fmla="*/ 0 w 711598"/>
              <a:gd name="connsiteY0" fmla="*/ 0 h 317241"/>
              <a:gd name="connsiteX1" fmla="*/ 711598 w 711598"/>
              <a:gd name="connsiteY1" fmla="*/ 0 h 317241"/>
              <a:gd name="connsiteX2" fmla="*/ 711598 w 711598"/>
              <a:gd name="connsiteY2" fmla="*/ 317241 h 317241"/>
              <a:gd name="connsiteX3" fmla="*/ 0 w 711598"/>
              <a:gd name="connsiteY3" fmla="*/ 317241 h 317241"/>
              <a:gd name="connsiteX4" fmla="*/ 0 w 711598"/>
              <a:gd name="connsiteY4" fmla="*/ 0 h 31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598" h="317241" fill="none" extrusionOk="0">
                <a:moveTo>
                  <a:pt x="0" y="0"/>
                </a:moveTo>
                <a:cubicBezTo>
                  <a:pt x="249961" y="-20154"/>
                  <a:pt x="393707" y="58951"/>
                  <a:pt x="711598" y="0"/>
                </a:cubicBezTo>
                <a:cubicBezTo>
                  <a:pt x="697646" y="43537"/>
                  <a:pt x="716464" y="190701"/>
                  <a:pt x="711598" y="317241"/>
                </a:cubicBezTo>
                <a:cubicBezTo>
                  <a:pt x="622631" y="286114"/>
                  <a:pt x="287101" y="306854"/>
                  <a:pt x="0" y="317241"/>
                </a:cubicBezTo>
                <a:cubicBezTo>
                  <a:pt x="20872" y="279741"/>
                  <a:pt x="-25711" y="101033"/>
                  <a:pt x="0" y="0"/>
                </a:cubicBezTo>
                <a:close/>
              </a:path>
              <a:path w="711598" h="317241" stroke="0" extrusionOk="0">
                <a:moveTo>
                  <a:pt x="0" y="0"/>
                </a:moveTo>
                <a:cubicBezTo>
                  <a:pt x="169595" y="-23821"/>
                  <a:pt x="562376" y="-3025"/>
                  <a:pt x="711598" y="0"/>
                </a:cubicBezTo>
                <a:cubicBezTo>
                  <a:pt x="691358" y="139660"/>
                  <a:pt x="688110" y="276072"/>
                  <a:pt x="711598" y="317241"/>
                </a:cubicBezTo>
                <a:cubicBezTo>
                  <a:pt x="633986" y="265736"/>
                  <a:pt x="78766" y="263612"/>
                  <a:pt x="0" y="317241"/>
                </a:cubicBezTo>
                <a:cubicBezTo>
                  <a:pt x="-14226" y="202184"/>
                  <a:pt x="-20533" y="87945"/>
                  <a:pt x="0" y="0"/>
                </a:cubicBezTo>
                <a:close/>
              </a:path>
            </a:pathLst>
          </a:custGeom>
          <a:solidFill>
            <a:schemeClr val="bg1"/>
          </a:solidFill>
          <a:ln>
            <a:prstDash val="sysDot"/>
            <a:extLst>
              <a:ext uri="{C807C97D-BFC1-408E-A445-0C87EB9F89A2}">
                <ask:lineSketchStyleProps xmlns:ask="http://schemas.microsoft.com/office/drawing/2018/sketchyshapes" sd="24034095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Yes</a:t>
            </a:r>
          </a:p>
        </p:txBody>
      </p:sp>
      <p:cxnSp>
        <p:nvCxnSpPr>
          <p:cNvPr id="16" name="Connector: Elbow 15">
            <a:extLst>
              <a:ext uri="{FF2B5EF4-FFF2-40B4-BE49-F238E27FC236}">
                <a16:creationId xmlns:a16="http://schemas.microsoft.com/office/drawing/2014/main" id="{BBEA8E05-1B14-444E-A70C-B263FF46D147}"/>
              </a:ext>
            </a:extLst>
          </p:cNvPr>
          <p:cNvCxnSpPr>
            <a:cxnSpLocks/>
          </p:cNvCxnSpPr>
          <p:nvPr/>
        </p:nvCxnSpPr>
        <p:spPr>
          <a:xfrm>
            <a:off x="8043345" y="2597542"/>
            <a:ext cx="1440000" cy="432000"/>
          </a:xfrm>
          <a:prstGeom prst="bentConnector3">
            <a:avLst>
              <a:gd name="adj1" fmla="val 54005"/>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a:extLst>
              <a:ext uri="{FF2B5EF4-FFF2-40B4-BE49-F238E27FC236}">
                <a16:creationId xmlns:a16="http://schemas.microsoft.com/office/drawing/2014/main" id="{5F41ADAE-CEDE-4339-A243-203EE34E5C3E}"/>
              </a:ext>
            </a:extLst>
          </p:cNvPr>
          <p:cNvSpPr/>
          <p:nvPr/>
        </p:nvSpPr>
        <p:spPr>
          <a:xfrm>
            <a:off x="9557221" y="2859157"/>
            <a:ext cx="711598" cy="317241"/>
          </a:xfrm>
          <a:custGeom>
            <a:avLst/>
            <a:gdLst>
              <a:gd name="connsiteX0" fmla="*/ 0 w 711598"/>
              <a:gd name="connsiteY0" fmla="*/ 0 h 317241"/>
              <a:gd name="connsiteX1" fmla="*/ 711598 w 711598"/>
              <a:gd name="connsiteY1" fmla="*/ 0 h 317241"/>
              <a:gd name="connsiteX2" fmla="*/ 711598 w 711598"/>
              <a:gd name="connsiteY2" fmla="*/ 317241 h 317241"/>
              <a:gd name="connsiteX3" fmla="*/ 0 w 711598"/>
              <a:gd name="connsiteY3" fmla="*/ 317241 h 317241"/>
              <a:gd name="connsiteX4" fmla="*/ 0 w 711598"/>
              <a:gd name="connsiteY4" fmla="*/ 0 h 31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598" h="317241" fill="none" extrusionOk="0">
                <a:moveTo>
                  <a:pt x="0" y="0"/>
                </a:moveTo>
                <a:cubicBezTo>
                  <a:pt x="249961" y="-20154"/>
                  <a:pt x="393707" y="58951"/>
                  <a:pt x="711598" y="0"/>
                </a:cubicBezTo>
                <a:cubicBezTo>
                  <a:pt x="697646" y="43537"/>
                  <a:pt x="716464" y="190701"/>
                  <a:pt x="711598" y="317241"/>
                </a:cubicBezTo>
                <a:cubicBezTo>
                  <a:pt x="622631" y="286114"/>
                  <a:pt x="287101" y="306854"/>
                  <a:pt x="0" y="317241"/>
                </a:cubicBezTo>
                <a:cubicBezTo>
                  <a:pt x="20872" y="279741"/>
                  <a:pt x="-25711" y="101033"/>
                  <a:pt x="0" y="0"/>
                </a:cubicBezTo>
                <a:close/>
              </a:path>
              <a:path w="711598" h="317241" stroke="0" extrusionOk="0">
                <a:moveTo>
                  <a:pt x="0" y="0"/>
                </a:moveTo>
                <a:cubicBezTo>
                  <a:pt x="169595" y="-23821"/>
                  <a:pt x="562376" y="-3025"/>
                  <a:pt x="711598" y="0"/>
                </a:cubicBezTo>
                <a:cubicBezTo>
                  <a:pt x="691358" y="139660"/>
                  <a:pt x="688110" y="276072"/>
                  <a:pt x="711598" y="317241"/>
                </a:cubicBezTo>
                <a:cubicBezTo>
                  <a:pt x="633986" y="265736"/>
                  <a:pt x="78766" y="263612"/>
                  <a:pt x="0" y="317241"/>
                </a:cubicBezTo>
                <a:cubicBezTo>
                  <a:pt x="-14226" y="202184"/>
                  <a:pt x="-20533" y="87945"/>
                  <a:pt x="0" y="0"/>
                </a:cubicBezTo>
                <a:close/>
              </a:path>
            </a:pathLst>
          </a:custGeom>
          <a:solidFill>
            <a:schemeClr val="bg1"/>
          </a:solidFill>
          <a:ln>
            <a:prstDash val="sysDot"/>
            <a:extLst>
              <a:ext uri="{C807C97D-BFC1-408E-A445-0C87EB9F89A2}">
                <ask:lineSketchStyleProps xmlns:ask="http://schemas.microsoft.com/office/drawing/2018/sketchyshapes" sd="24034095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No</a:t>
            </a:r>
          </a:p>
        </p:txBody>
      </p:sp>
      <p:cxnSp>
        <p:nvCxnSpPr>
          <p:cNvPr id="18" name="Connector: Elbow 17">
            <a:extLst>
              <a:ext uri="{FF2B5EF4-FFF2-40B4-BE49-F238E27FC236}">
                <a16:creationId xmlns:a16="http://schemas.microsoft.com/office/drawing/2014/main" id="{DD0AD291-9CE4-4BB2-9B52-6BAFE6506793}"/>
              </a:ext>
            </a:extLst>
          </p:cNvPr>
          <p:cNvCxnSpPr>
            <a:cxnSpLocks/>
          </p:cNvCxnSpPr>
          <p:nvPr/>
        </p:nvCxnSpPr>
        <p:spPr>
          <a:xfrm flipV="1">
            <a:off x="8039139" y="4052131"/>
            <a:ext cx="1440000" cy="43157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DF7DA83B-2C3D-4720-AED5-7FEF9A10CE80}"/>
              </a:ext>
            </a:extLst>
          </p:cNvPr>
          <p:cNvSpPr/>
          <p:nvPr/>
        </p:nvSpPr>
        <p:spPr>
          <a:xfrm>
            <a:off x="8569143" y="3934666"/>
            <a:ext cx="711598" cy="317241"/>
          </a:xfrm>
          <a:custGeom>
            <a:avLst/>
            <a:gdLst>
              <a:gd name="connsiteX0" fmla="*/ 0 w 711598"/>
              <a:gd name="connsiteY0" fmla="*/ 0 h 317241"/>
              <a:gd name="connsiteX1" fmla="*/ 711598 w 711598"/>
              <a:gd name="connsiteY1" fmla="*/ 0 h 317241"/>
              <a:gd name="connsiteX2" fmla="*/ 711598 w 711598"/>
              <a:gd name="connsiteY2" fmla="*/ 317241 h 317241"/>
              <a:gd name="connsiteX3" fmla="*/ 0 w 711598"/>
              <a:gd name="connsiteY3" fmla="*/ 317241 h 317241"/>
              <a:gd name="connsiteX4" fmla="*/ 0 w 711598"/>
              <a:gd name="connsiteY4" fmla="*/ 0 h 31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598" h="317241" fill="none" extrusionOk="0">
                <a:moveTo>
                  <a:pt x="0" y="0"/>
                </a:moveTo>
                <a:cubicBezTo>
                  <a:pt x="249961" y="-20154"/>
                  <a:pt x="393707" y="58951"/>
                  <a:pt x="711598" y="0"/>
                </a:cubicBezTo>
                <a:cubicBezTo>
                  <a:pt x="697646" y="43537"/>
                  <a:pt x="716464" y="190701"/>
                  <a:pt x="711598" y="317241"/>
                </a:cubicBezTo>
                <a:cubicBezTo>
                  <a:pt x="622631" y="286114"/>
                  <a:pt x="287101" y="306854"/>
                  <a:pt x="0" y="317241"/>
                </a:cubicBezTo>
                <a:cubicBezTo>
                  <a:pt x="20872" y="279741"/>
                  <a:pt x="-25711" y="101033"/>
                  <a:pt x="0" y="0"/>
                </a:cubicBezTo>
                <a:close/>
              </a:path>
              <a:path w="711598" h="317241" stroke="0" extrusionOk="0">
                <a:moveTo>
                  <a:pt x="0" y="0"/>
                </a:moveTo>
                <a:cubicBezTo>
                  <a:pt x="169595" y="-23821"/>
                  <a:pt x="562376" y="-3025"/>
                  <a:pt x="711598" y="0"/>
                </a:cubicBezTo>
                <a:cubicBezTo>
                  <a:pt x="691358" y="139660"/>
                  <a:pt x="688110" y="276072"/>
                  <a:pt x="711598" y="317241"/>
                </a:cubicBezTo>
                <a:cubicBezTo>
                  <a:pt x="633986" y="265736"/>
                  <a:pt x="78766" y="263612"/>
                  <a:pt x="0" y="317241"/>
                </a:cubicBezTo>
                <a:cubicBezTo>
                  <a:pt x="-14226" y="202184"/>
                  <a:pt x="-20533" y="87945"/>
                  <a:pt x="0" y="0"/>
                </a:cubicBezTo>
                <a:close/>
              </a:path>
            </a:pathLst>
          </a:custGeom>
          <a:solidFill>
            <a:schemeClr val="bg1"/>
          </a:solidFill>
          <a:ln>
            <a:prstDash val="sysDot"/>
            <a:extLst>
              <a:ext uri="{C807C97D-BFC1-408E-A445-0C87EB9F89A2}">
                <ask:lineSketchStyleProps xmlns:ask="http://schemas.microsoft.com/office/drawing/2018/sketchyshapes" sd="24034095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Yes</a:t>
            </a:r>
          </a:p>
        </p:txBody>
      </p:sp>
      <p:cxnSp>
        <p:nvCxnSpPr>
          <p:cNvPr id="20" name="Connector: Elbow 19">
            <a:extLst>
              <a:ext uri="{FF2B5EF4-FFF2-40B4-BE49-F238E27FC236}">
                <a16:creationId xmlns:a16="http://schemas.microsoft.com/office/drawing/2014/main" id="{278D2B7C-0655-46A8-ACD0-6741D2D520A7}"/>
              </a:ext>
            </a:extLst>
          </p:cNvPr>
          <p:cNvCxnSpPr>
            <a:cxnSpLocks/>
          </p:cNvCxnSpPr>
          <p:nvPr/>
        </p:nvCxnSpPr>
        <p:spPr>
          <a:xfrm>
            <a:off x="8039139" y="4634536"/>
            <a:ext cx="1440000" cy="432000"/>
          </a:xfrm>
          <a:prstGeom prst="bentConnector3">
            <a:avLst>
              <a:gd name="adj1" fmla="val 54005"/>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297FE6FC-7A43-4313-98EF-0483E1F3A566}"/>
              </a:ext>
            </a:extLst>
          </p:cNvPr>
          <p:cNvSpPr/>
          <p:nvPr/>
        </p:nvSpPr>
        <p:spPr>
          <a:xfrm>
            <a:off x="9557221" y="4922077"/>
            <a:ext cx="711598" cy="317241"/>
          </a:xfrm>
          <a:custGeom>
            <a:avLst/>
            <a:gdLst>
              <a:gd name="connsiteX0" fmla="*/ 0 w 711598"/>
              <a:gd name="connsiteY0" fmla="*/ 0 h 317241"/>
              <a:gd name="connsiteX1" fmla="*/ 711598 w 711598"/>
              <a:gd name="connsiteY1" fmla="*/ 0 h 317241"/>
              <a:gd name="connsiteX2" fmla="*/ 711598 w 711598"/>
              <a:gd name="connsiteY2" fmla="*/ 317241 h 317241"/>
              <a:gd name="connsiteX3" fmla="*/ 0 w 711598"/>
              <a:gd name="connsiteY3" fmla="*/ 317241 h 317241"/>
              <a:gd name="connsiteX4" fmla="*/ 0 w 711598"/>
              <a:gd name="connsiteY4" fmla="*/ 0 h 31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598" h="317241" fill="none" extrusionOk="0">
                <a:moveTo>
                  <a:pt x="0" y="0"/>
                </a:moveTo>
                <a:cubicBezTo>
                  <a:pt x="249961" y="-20154"/>
                  <a:pt x="393707" y="58951"/>
                  <a:pt x="711598" y="0"/>
                </a:cubicBezTo>
                <a:cubicBezTo>
                  <a:pt x="697646" y="43537"/>
                  <a:pt x="716464" y="190701"/>
                  <a:pt x="711598" y="317241"/>
                </a:cubicBezTo>
                <a:cubicBezTo>
                  <a:pt x="622631" y="286114"/>
                  <a:pt x="287101" y="306854"/>
                  <a:pt x="0" y="317241"/>
                </a:cubicBezTo>
                <a:cubicBezTo>
                  <a:pt x="20872" y="279741"/>
                  <a:pt x="-25711" y="101033"/>
                  <a:pt x="0" y="0"/>
                </a:cubicBezTo>
                <a:close/>
              </a:path>
              <a:path w="711598" h="317241" stroke="0" extrusionOk="0">
                <a:moveTo>
                  <a:pt x="0" y="0"/>
                </a:moveTo>
                <a:cubicBezTo>
                  <a:pt x="169595" y="-23821"/>
                  <a:pt x="562376" y="-3025"/>
                  <a:pt x="711598" y="0"/>
                </a:cubicBezTo>
                <a:cubicBezTo>
                  <a:pt x="691358" y="139660"/>
                  <a:pt x="688110" y="276072"/>
                  <a:pt x="711598" y="317241"/>
                </a:cubicBezTo>
                <a:cubicBezTo>
                  <a:pt x="633986" y="265736"/>
                  <a:pt x="78766" y="263612"/>
                  <a:pt x="0" y="317241"/>
                </a:cubicBezTo>
                <a:cubicBezTo>
                  <a:pt x="-14226" y="202184"/>
                  <a:pt x="-20533" y="87945"/>
                  <a:pt x="0" y="0"/>
                </a:cubicBezTo>
                <a:close/>
              </a:path>
            </a:pathLst>
          </a:custGeom>
          <a:solidFill>
            <a:schemeClr val="bg1"/>
          </a:solidFill>
          <a:ln>
            <a:prstDash val="sysDot"/>
            <a:extLst>
              <a:ext uri="{C807C97D-BFC1-408E-A445-0C87EB9F89A2}">
                <ask:lineSketchStyleProps xmlns:ask="http://schemas.microsoft.com/office/drawing/2018/sketchyshapes" sd="24034095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No</a:t>
            </a:r>
          </a:p>
        </p:txBody>
      </p:sp>
      <p:sp>
        <p:nvSpPr>
          <p:cNvPr id="22" name="Rectangle: Rounded Corners 21">
            <a:extLst>
              <a:ext uri="{FF2B5EF4-FFF2-40B4-BE49-F238E27FC236}">
                <a16:creationId xmlns:a16="http://schemas.microsoft.com/office/drawing/2014/main" id="{D5AEE3C5-654E-418E-A218-7408CB43FDC9}"/>
              </a:ext>
            </a:extLst>
          </p:cNvPr>
          <p:cNvSpPr/>
          <p:nvPr/>
        </p:nvSpPr>
        <p:spPr>
          <a:xfrm>
            <a:off x="9562196" y="1819057"/>
            <a:ext cx="1510054" cy="354288"/>
          </a:xfrm>
          <a:prstGeom prst="roundRect">
            <a:avLst/>
          </a:prstGeom>
          <a:solidFill>
            <a:srgbClr val="A9D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484043"/>
                </a:solidFill>
              </a:rPr>
              <a:t>     63%</a:t>
            </a:r>
          </a:p>
        </p:txBody>
      </p:sp>
      <p:sp>
        <p:nvSpPr>
          <p:cNvPr id="23" name="Rectangle: Rounded Corners 22">
            <a:extLst>
              <a:ext uri="{FF2B5EF4-FFF2-40B4-BE49-F238E27FC236}">
                <a16:creationId xmlns:a16="http://schemas.microsoft.com/office/drawing/2014/main" id="{2F80C7BD-3136-4A73-9883-E5B3E918093C}"/>
              </a:ext>
            </a:extLst>
          </p:cNvPr>
          <p:cNvSpPr/>
          <p:nvPr/>
        </p:nvSpPr>
        <p:spPr>
          <a:xfrm>
            <a:off x="9562949" y="3889382"/>
            <a:ext cx="1147665" cy="354288"/>
          </a:xfrm>
          <a:prstGeom prst="roundRect">
            <a:avLst/>
          </a:prstGeom>
          <a:solidFill>
            <a:srgbClr val="A9D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484043"/>
                </a:solidFill>
              </a:rPr>
              <a:t>     38%</a:t>
            </a:r>
          </a:p>
        </p:txBody>
      </p:sp>
      <p:sp>
        <p:nvSpPr>
          <p:cNvPr id="24" name="TextBox 23">
            <a:extLst>
              <a:ext uri="{FF2B5EF4-FFF2-40B4-BE49-F238E27FC236}">
                <a16:creationId xmlns:a16="http://schemas.microsoft.com/office/drawing/2014/main" id="{9260032D-217E-4105-BE8D-D969BBEE03FD}"/>
              </a:ext>
            </a:extLst>
          </p:cNvPr>
          <p:cNvSpPr txBox="1"/>
          <p:nvPr/>
        </p:nvSpPr>
        <p:spPr>
          <a:xfrm>
            <a:off x="1565708" y="5294693"/>
            <a:ext cx="10488092" cy="830997"/>
          </a:xfrm>
          <a:prstGeom prst="rect">
            <a:avLst/>
          </a:prstGeom>
          <a:noFill/>
        </p:spPr>
        <p:txBody>
          <a:bodyPr wrap="square" rtlCol="0">
            <a:spAutoFit/>
          </a:bodyPr>
          <a:lstStyle/>
          <a:p>
            <a:pPr marL="285750" indent="-285750">
              <a:buFont typeface="Wingdings" panose="05000000000000000000" pitchFamily="2" charset="2"/>
              <a:buChar char="§"/>
            </a:pPr>
            <a:r>
              <a:rPr lang="en-GB" sz="1600" dirty="0">
                <a:solidFill>
                  <a:srgbClr val="484043"/>
                </a:solidFill>
              </a:rPr>
              <a:t>63% of those who enjoy taking part in sport and exercise are active</a:t>
            </a:r>
          </a:p>
          <a:p>
            <a:pPr marL="285750" indent="-285750">
              <a:buFont typeface="Wingdings" panose="05000000000000000000" pitchFamily="2" charset="2"/>
              <a:buChar char="§"/>
            </a:pPr>
            <a:r>
              <a:rPr lang="en-GB" sz="1600" dirty="0">
                <a:solidFill>
                  <a:srgbClr val="484043"/>
                </a:solidFill>
              </a:rPr>
              <a:t>Only 38% of those who do not enjoy taking part in sport and exercise are active</a:t>
            </a:r>
          </a:p>
          <a:p>
            <a:pPr marL="285750" indent="-285750">
              <a:buFont typeface="Wingdings" panose="05000000000000000000" pitchFamily="2" charset="2"/>
              <a:buChar char="§"/>
            </a:pPr>
            <a:r>
              <a:rPr lang="en-GB" sz="1600" dirty="0">
                <a:solidFill>
                  <a:srgbClr val="484043"/>
                </a:solidFill>
              </a:rPr>
              <a:t>You are more likely to be active if you enjoy sport and exercise </a:t>
            </a:r>
          </a:p>
        </p:txBody>
      </p:sp>
      <p:sp>
        <p:nvSpPr>
          <p:cNvPr id="25" name="Rectangle 24">
            <a:extLst>
              <a:ext uri="{FF2B5EF4-FFF2-40B4-BE49-F238E27FC236}">
                <a16:creationId xmlns:a16="http://schemas.microsoft.com/office/drawing/2014/main" id="{03F9F817-DADE-4341-967E-028C89E4D697}"/>
              </a:ext>
            </a:extLst>
          </p:cNvPr>
          <p:cNvSpPr/>
          <p:nvPr/>
        </p:nvSpPr>
        <p:spPr>
          <a:xfrm>
            <a:off x="3074256" y="3842855"/>
            <a:ext cx="970536" cy="855143"/>
          </a:xfrm>
          <a:custGeom>
            <a:avLst/>
            <a:gdLst>
              <a:gd name="connsiteX0" fmla="*/ 0 w 970536"/>
              <a:gd name="connsiteY0" fmla="*/ 0 h 855143"/>
              <a:gd name="connsiteX1" fmla="*/ 970536 w 970536"/>
              <a:gd name="connsiteY1" fmla="*/ 0 h 855143"/>
              <a:gd name="connsiteX2" fmla="*/ 970536 w 970536"/>
              <a:gd name="connsiteY2" fmla="*/ 855143 h 855143"/>
              <a:gd name="connsiteX3" fmla="*/ 0 w 970536"/>
              <a:gd name="connsiteY3" fmla="*/ 855143 h 855143"/>
              <a:gd name="connsiteX4" fmla="*/ 0 w 970536"/>
              <a:gd name="connsiteY4" fmla="*/ 0 h 85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36" h="855143" fill="none" extrusionOk="0">
                <a:moveTo>
                  <a:pt x="0" y="0"/>
                </a:moveTo>
                <a:cubicBezTo>
                  <a:pt x="382885" y="65761"/>
                  <a:pt x="587398" y="78997"/>
                  <a:pt x="970536" y="0"/>
                </a:cubicBezTo>
                <a:cubicBezTo>
                  <a:pt x="1000465" y="308840"/>
                  <a:pt x="1001627" y="472072"/>
                  <a:pt x="970536" y="855143"/>
                </a:cubicBezTo>
                <a:cubicBezTo>
                  <a:pt x="599380" y="908095"/>
                  <a:pt x="374168" y="858136"/>
                  <a:pt x="0" y="855143"/>
                </a:cubicBezTo>
                <a:cubicBezTo>
                  <a:pt x="-29391" y="486983"/>
                  <a:pt x="34359" y="328841"/>
                  <a:pt x="0" y="0"/>
                </a:cubicBezTo>
                <a:close/>
              </a:path>
              <a:path w="970536" h="855143" stroke="0" extrusionOk="0">
                <a:moveTo>
                  <a:pt x="0" y="0"/>
                </a:moveTo>
                <a:cubicBezTo>
                  <a:pt x="340616" y="-22044"/>
                  <a:pt x="508648" y="-28488"/>
                  <a:pt x="970536" y="0"/>
                </a:cubicBezTo>
                <a:cubicBezTo>
                  <a:pt x="980855" y="161416"/>
                  <a:pt x="1037379" y="754287"/>
                  <a:pt x="970536" y="855143"/>
                </a:cubicBezTo>
                <a:cubicBezTo>
                  <a:pt x="550522" y="835157"/>
                  <a:pt x="448312" y="853969"/>
                  <a:pt x="0" y="855143"/>
                </a:cubicBezTo>
                <a:cubicBezTo>
                  <a:pt x="64256" y="469079"/>
                  <a:pt x="-46317" y="300738"/>
                  <a:pt x="0" y="0"/>
                </a:cubicBezTo>
                <a:close/>
              </a:path>
            </a:pathLst>
          </a:custGeom>
          <a:solidFill>
            <a:schemeClr val="bg1"/>
          </a:solidFill>
          <a:ln>
            <a:prstDash val="sysDot"/>
            <a:extLst>
              <a:ext uri="{C807C97D-BFC1-408E-A445-0C87EB9F89A2}">
                <ask:lineSketchStyleProps xmlns:ask="http://schemas.microsoft.com/office/drawing/2018/sketchyshapes" sd="24034095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No, other answers</a:t>
            </a:r>
          </a:p>
        </p:txBody>
      </p:sp>
      <p:pic>
        <p:nvPicPr>
          <p:cNvPr id="26" name="Picture 25" descr="Logo, company name&#10;&#10;Description automatically generated">
            <a:extLst>
              <a:ext uri="{FF2B5EF4-FFF2-40B4-BE49-F238E27FC236}">
                <a16:creationId xmlns:a16="http://schemas.microsoft.com/office/drawing/2014/main" id="{B68253ED-CC90-4404-97CF-B5E5615A6E6B}"/>
              </a:ext>
            </a:extLst>
          </p:cNvPr>
          <p:cNvPicPr>
            <a:picLocks noChangeAspect="1"/>
          </p:cNvPicPr>
          <p:nvPr/>
        </p:nvPicPr>
        <p:blipFill rotWithShape="1">
          <a:blip r:embed="rId3">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spTree>
    <p:extLst>
      <p:ext uri="{BB962C8B-B14F-4D97-AF65-F5344CB8AC3E}">
        <p14:creationId xmlns:p14="http://schemas.microsoft.com/office/powerpoint/2010/main" val="2012932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954249-7604-47E0-B6E5-2B7D2303CC7E}"/>
              </a:ext>
            </a:extLst>
          </p:cNvPr>
          <p:cNvSpPr txBox="1"/>
          <p:nvPr/>
        </p:nvSpPr>
        <p:spPr>
          <a:xfrm>
            <a:off x="2073897" y="6528473"/>
            <a:ext cx="10028737" cy="246221"/>
          </a:xfrm>
          <a:prstGeom prst="rect">
            <a:avLst/>
          </a:prstGeom>
          <a:noFill/>
        </p:spPr>
        <p:txBody>
          <a:bodyPr wrap="square" rtlCol="0">
            <a:spAutoFit/>
          </a:bodyPr>
          <a:lstStyle/>
          <a:p>
            <a:pPr algn="r"/>
            <a:r>
              <a:rPr lang="en-GB" sz="1000" dirty="0">
                <a:solidFill>
                  <a:srgbClr val="484043"/>
                </a:solidFill>
              </a:rPr>
              <a:t>  *Don’t strongly agree includes agree/disagree/strongly disagree                 Source: Sport England Active Lives Children and Young People Survey 2018-19</a:t>
            </a:r>
          </a:p>
        </p:txBody>
      </p:sp>
      <p:graphicFrame>
        <p:nvGraphicFramePr>
          <p:cNvPr id="17" name="Table 18">
            <a:extLst>
              <a:ext uri="{FF2B5EF4-FFF2-40B4-BE49-F238E27FC236}">
                <a16:creationId xmlns:a16="http://schemas.microsoft.com/office/drawing/2014/main" id="{040E873F-B7C8-4358-9811-0523C87C3898}"/>
              </a:ext>
            </a:extLst>
          </p:cNvPr>
          <p:cNvGraphicFramePr>
            <a:graphicFrameLocks noGrp="1"/>
          </p:cNvGraphicFramePr>
          <p:nvPr>
            <p:extLst>
              <p:ext uri="{D42A27DB-BD31-4B8C-83A1-F6EECF244321}">
                <p14:modId xmlns:p14="http://schemas.microsoft.com/office/powerpoint/2010/main" val="2233287719"/>
              </p:ext>
            </p:extLst>
          </p:nvPr>
        </p:nvGraphicFramePr>
        <p:xfrm>
          <a:off x="307787" y="2038398"/>
          <a:ext cx="11322237" cy="3628478"/>
        </p:xfrm>
        <a:graphic>
          <a:graphicData uri="http://schemas.openxmlformats.org/drawingml/2006/table">
            <a:tbl>
              <a:tblPr bandRow="1">
                <a:tableStyleId>{5C22544A-7EE6-4342-B048-85BDC9FD1C3A}</a:tableStyleId>
              </a:tblPr>
              <a:tblGrid>
                <a:gridCol w="4999504">
                  <a:extLst>
                    <a:ext uri="{9D8B030D-6E8A-4147-A177-3AD203B41FA5}">
                      <a16:colId xmlns:a16="http://schemas.microsoft.com/office/drawing/2014/main" val="1070429947"/>
                    </a:ext>
                  </a:extLst>
                </a:gridCol>
                <a:gridCol w="2593696">
                  <a:extLst>
                    <a:ext uri="{9D8B030D-6E8A-4147-A177-3AD203B41FA5}">
                      <a16:colId xmlns:a16="http://schemas.microsoft.com/office/drawing/2014/main" val="3335775907"/>
                    </a:ext>
                  </a:extLst>
                </a:gridCol>
                <a:gridCol w="3729037">
                  <a:extLst>
                    <a:ext uri="{9D8B030D-6E8A-4147-A177-3AD203B41FA5}">
                      <a16:colId xmlns:a16="http://schemas.microsoft.com/office/drawing/2014/main" val="3383487673"/>
                    </a:ext>
                  </a:extLst>
                </a:gridCol>
              </a:tblGrid>
              <a:tr h="6280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Percentage of young people in </a:t>
                      </a:r>
                      <a:r>
                        <a:rPr lang="en-GB" b="1" dirty="0">
                          <a:solidFill>
                            <a:srgbClr val="484043"/>
                          </a:solidFill>
                        </a:rPr>
                        <a:t>Active Lincolnshire </a:t>
                      </a:r>
                      <a:r>
                        <a:rPr lang="en-GB" dirty="0">
                          <a:solidFill>
                            <a:srgbClr val="484043"/>
                          </a:solidFill>
                        </a:rPr>
                        <a:t>who ‘</a:t>
                      </a:r>
                      <a:r>
                        <a:rPr lang="en-GB" dirty="0">
                          <a:solidFill>
                            <a:srgbClr val="64B8C7"/>
                          </a:solidFill>
                        </a:rPr>
                        <a:t>strongly agree</a:t>
                      </a:r>
                      <a:r>
                        <a:rPr lang="en-GB" dirty="0">
                          <a:solidFill>
                            <a:srgbClr val="484043"/>
                          </a:solidFill>
                        </a:rPr>
                        <a:t>’ with the statement*</a:t>
                      </a:r>
                    </a:p>
                  </a:txBody>
                  <a:tcPr anchor="ctr">
                    <a:lnB w="19050" cap="flat" cmpd="sng" algn="ctr">
                      <a:solidFill>
                        <a:schemeClr val="bg1"/>
                      </a:solidFill>
                      <a:prstDash val="solid"/>
                      <a:round/>
                      <a:headEnd type="none" w="med" len="med"/>
                      <a:tailEnd type="none" w="med" len="med"/>
                    </a:lnB>
                    <a:noFill/>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Percentage of young people in </a:t>
                      </a:r>
                      <a:r>
                        <a:rPr lang="en-GB" dirty="0" err="1">
                          <a:solidFill>
                            <a:srgbClr val="484043"/>
                          </a:solidFill>
                        </a:rPr>
                        <a:t>Acitve</a:t>
                      </a:r>
                      <a:r>
                        <a:rPr lang="en-GB" dirty="0">
                          <a:solidFill>
                            <a:srgbClr val="484043"/>
                          </a:solidFill>
                        </a:rPr>
                        <a:t> Lincolnshire who ‘strongly agree’ with the statement*</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Percentage of young people in </a:t>
                      </a:r>
                      <a:r>
                        <a:rPr lang="en-GB" dirty="0" err="1">
                          <a:solidFill>
                            <a:srgbClr val="484043"/>
                          </a:solidFill>
                        </a:rPr>
                        <a:t>Acitve</a:t>
                      </a:r>
                      <a:r>
                        <a:rPr lang="en-GB" dirty="0">
                          <a:solidFill>
                            <a:srgbClr val="484043"/>
                          </a:solidFill>
                        </a:rPr>
                        <a:t> Lincolnshire who ‘strongly agree’ with the statement*</a:t>
                      </a:r>
                    </a:p>
                  </a:txBody>
                  <a:tcPr anchor="ctr">
                    <a:noFill/>
                  </a:tcPr>
                </a:tc>
                <a:extLst>
                  <a:ext uri="{0D108BD9-81ED-4DB2-BD59-A6C34878D82A}">
                    <a16:rowId xmlns:a16="http://schemas.microsoft.com/office/drawing/2014/main" val="1343534945"/>
                  </a:ext>
                </a:extLst>
              </a:tr>
              <a:tr h="600085">
                <a:tc>
                  <a:txBody>
                    <a:bodyPr/>
                    <a:lstStyle/>
                    <a:p>
                      <a:r>
                        <a:rPr lang="en-GB" sz="1400" dirty="0">
                          <a:solidFill>
                            <a:srgbClr val="64B8C7"/>
                          </a:solidFill>
                        </a:rPr>
                        <a:t>‘I </a:t>
                      </a:r>
                      <a:r>
                        <a:rPr lang="en-GB" sz="1400" b="1" dirty="0">
                          <a:solidFill>
                            <a:srgbClr val="64B8C7"/>
                          </a:solidFill>
                        </a:rPr>
                        <a:t>like</a:t>
                      </a:r>
                      <a:r>
                        <a:rPr lang="en-GB" sz="1400" dirty="0">
                          <a:solidFill>
                            <a:srgbClr val="64B8C7"/>
                          </a:solidFill>
                        </a:rPr>
                        <a:t> playing sport’ </a:t>
                      </a:r>
                      <a:r>
                        <a:rPr lang="en-GB" sz="1400" dirty="0">
                          <a:solidFill>
                            <a:srgbClr val="484043"/>
                          </a:solidFill>
                        </a:rPr>
                        <a:t>and </a:t>
                      </a:r>
                      <a:r>
                        <a:rPr lang="en-GB" sz="1400" dirty="0">
                          <a:solidFill>
                            <a:srgbClr val="64B8C7"/>
                          </a:solidFill>
                        </a:rPr>
                        <a:t>‘I </a:t>
                      </a:r>
                      <a:r>
                        <a:rPr lang="en-GB" sz="1400" b="1" dirty="0">
                          <a:solidFill>
                            <a:srgbClr val="64B8C7"/>
                          </a:solidFill>
                        </a:rPr>
                        <a:t>like</a:t>
                      </a:r>
                      <a:r>
                        <a:rPr lang="en-GB" sz="1400" dirty="0">
                          <a:solidFill>
                            <a:srgbClr val="64B8C7"/>
                          </a:solidFill>
                        </a:rPr>
                        <a:t> being active’ </a:t>
                      </a:r>
                      <a:r>
                        <a:rPr lang="en-GB" sz="1400" dirty="0">
                          <a:solidFill>
                            <a:srgbClr val="484043"/>
                          </a:solidFill>
                        </a:rPr>
                        <a:t>Years 1-2</a:t>
                      </a:r>
                    </a:p>
                    <a:p>
                      <a:r>
                        <a:rPr lang="en-GB" sz="1400" dirty="0">
                          <a:solidFill>
                            <a:srgbClr val="64B8C7"/>
                          </a:solidFill>
                        </a:rPr>
                        <a:t>‘I </a:t>
                      </a:r>
                      <a:r>
                        <a:rPr lang="en-GB" sz="1400" b="1" dirty="0">
                          <a:solidFill>
                            <a:srgbClr val="64B8C7"/>
                          </a:solidFill>
                        </a:rPr>
                        <a:t>enjoy</a:t>
                      </a:r>
                      <a:r>
                        <a:rPr lang="en-GB" sz="1400" dirty="0">
                          <a:solidFill>
                            <a:srgbClr val="64B8C7"/>
                          </a:solidFill>
                        </a:rPr>
                        <a:t> taking part in exercise and sports’ </a:t>
                      </a:r>
                      <a:r>
                        <a:rPr lang="en-GB" sz="1400" dirty="0">
                          <a:solidFill>
                            <a:srgbClr val="484043"/>
                          </a:solidFill>
                        </a:rPr>
                        <a:t>Years 3-11</a:t>
                      </a:r>
                    </a:p>
                  </a:txBody>
                  <a:tcPr anchor="ctr">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Enjoyment: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4B8C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lnL w="12700" cap="flat" cmpd="sng" algn="ctr">
                      <a:noFill/>
                      <a:prstDash val="solid"/>
                      <a:round/>
                      <a:headEnd type="none" w="med" len="med"/>
                      <a:tailEnd type="none" w="med" len="med"/>
                    </a:lnL>
                    <a:lnT w="190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240824120"/>
                  </a:ext>
                </a:extLst>
              </a:tr>
              <a:tr h="600085">
                <a:tc>
                  <a:txBody>
                    <a:bodyPr/>
                    <a:lstStyle/>
                    <a:p>
                      <a:r>
                        <a:rPr lang="en-GB" sz="1400" dirty="0">
                          <a:solidFill>
                            <a:srgbClr val="64B8C7"/>
                          </a:solidFill>
                        </a:rPr>
                        <a:t>‘I feel </a:t>
                      </a:r>
                      <a:r>
                        <a:rPr lang="en-GB" sz="1400" b="1" dirty="0">
                          <a:solidFill>
                            <a:srgbClr val="64B8C7"/>
                          </a:solidFill>
                        </a:rPr>
                        <a:t>confident</a:t>
                      </a:r>
                      <a:r>
                        <a:rPr lang="en-GB" sz="1400" dirty="0">
                          <a:solidFill>
                            <a:srgbClr val="64B8C7"/>
                          </a:solidFill>
                        </a:rPr>
                        <a:t> when I exercise and play sports’ </a:t>
                      </a:r>
                      <a:r>
                        <a:rPr lang="en-GB" sz="1400" dirty="0">
                          <a:solidFill>
                            <a:srgbClr val="484043"/>
                          </a:solidFill>
                        </a:rPr>
                        <a:t>Years 3-11</a:t>
                      </a:r>
                    </a:p>
                  </a:txBody>
                  <a:tcPr anchor="ctr">
                    <a:lnR w="12700" cap="flat" cmpd="sng" algn="ctr">
                      <a:no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Confidence: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6C0C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564263379"/>
                  </a:ext>
                </a:extLst>
              </a:tr>
              <a:tr h="600085">
                <a:tc>
                  <a:txBody>
                    <a:bodyPr/>
                    <a:lstStyle/>
                    <a:p>
                      <a:r>
                        <a:rPr lang="en-GB" sz="1400" dirty="0">
                          <a:solidFill>
                            <a:srgbClr val="64B8C7"/>
                          </a:solidFill>
                        </a:rPr>
                        <a:t>‘I find sport </a:t>
                      </a:r>
                      <a:r>
                        <a:rPr lang="en-GB" sz="1400" b="1" dirty="0">
                          <a:solidFill>
                            <a:srgbClr val="64B8C7"/>
                          </a:solidFill>
                        </a:rPr>
                        <a:t>easy</a:t>
                      </a:r>
                      <a:r>
                        <a:rPr lang="en-GB" sz="1400" dirty="0">
                          <a:solidFill>
                            <a:srgbClr val="64B8C7"/>
                          </a:solidFill>
                        </a:rPr>
                        <a:t>’ </a:t>
                      </a:r>
                      <a:r>
                        <a:rPr lang="en-GB" sz="1400" dirty="0">
                          <a:solidFill>
                            <a:srgbClr val="484043"/>
                          </a:solidFill>
                        </a:rPr>
                        <a:t>Years 1-2</a:t>
                      </a:r>
                    </a:p>
                    <a:p>
                      <a:r>
                        <a:rPr lang="en-GB" sz="1400" dirty="0">
                          <a:solidFill>
                            <a:srgbClr val="64B8C7"/>
                          </a:solidFill>
                        </a:rPr>
                        <a:t>‘I find exercise and sport </a:t>
                      </a:r>
                      <a:r>
                        <a:rPr lang="en-GB" sz="1400" b="1" dirty="0">
                          <a:solidFill>
                            <a:srgbClr val="64B8C7"/>
                          </a:solidFill>
                        </a:rPr>
                        <a:t>easy</a:t>
                      </a:r>
                      <a:r>
                        <a:rPr lang="en-GB" sz="1400" dirty="0">
                          <a:solidFill>
                            <a:srgbClr val="64B8C7"/>
                          </a:solidFill>
                        </a:rPr>
                        <a:t>’ </a:t>
                      </a:r>
                      <a:r>
                        <a:rPr lang="en-GB" sz="1400" dirty="0">
                          <a:solidFill>
                            <a:srgbClr val="484043"/>
                          </a:solidFill>
                        </a:rPr>
                        <a:t>Years 3-11</a:t>
                      </a:r>
                    </a:p>
                  </a:txBody>
                  <a:tcPr anchor="ctr">
                    <a:lnR w="12700" cap="flat" cmpd="sng" algn="ctr">
                      <a:no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Competence: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C7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811883040"/>
                  </a:ext>
                </a:extLst>
              </a:tr>
              <a:tr h="600085">
                <a:tc>
                  <a:txBody>
                    <a:bodyPr/>
                    <a:lstStyle/>
                    <a:p>
                      <a:r>
                        <a:rPr lang="en-GB" sz="1400" dirty="0">
                          <a:solidFill>
                            <a:srgbClr val="64B8C7"/>
                          </a:solidFill>
                        </a:rPr>
                        <a:t>‘I </a:t>
                      </a:r>
                      <a:r>
                        <a:rPr lang="en-GB" sz="1400" b="1" dirty="0">
                          <a:solidFill>
                            <a:srgbClr val="64B8C7"/>
                          </a:solidFill>
                        </a:rPr>
                        <a:t>understand</a:t>
                      </a:r>
                      <a:r>
                        <a:rPr lang="en-GB" sz="1400" dirty="0">
                          <a:solidFill>
                            <a:srgbClr val="64B8C7"/>
                          </a:solidFill>
                        </a:rPr>
                        <a:t> why exercise and sports are good for me’ </a:t>
                      </a:r>
                      <a:r>
                        <a:rPr lang="en-GB" sz="1400" dirty="0">
                          <a:solidFill>
                            <a:srgbClr val="484043"/>
                          </a:solidFill>
                        </a:rPr>
                        <a:t>Years 3-11</a:t>
                      </a:r>
                    </a:p>
                  </a:txBody>
                  <a:tcPr anchor="ctr">
                    <a:lnR w="12700" cap="flat" cmpd="sng" algn="ctr">
                      <a:no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Understanding: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9D6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2553741999"/>
                  </a:ext>
                </a:extLst>
              </a:tr>
              <a:tr h="600085">
                <a:tc>
                  <a:txBody>
                    <a:bodyPr/>
                    <a:lstStyle/>
                    <a:p>
                      <a:r>
                        <a:rPr lang="en-GB" sz="1400" dirty="0">
                          <a:solidFill>
                            <a:srgbClr val="64B8C7"/>
                          </a:solidFill>
                        </a:rPr>
                        <a:t>‘I </a:t>
                      </a:r>
                      <a:r>
                        <a:rPr lang="en-GB" sz="1400" b="1" dirty="0">
                          <a:solidFill>
                            <a:srgbClr val="64B8C7"/>
                          </a:solidFill>
                        </a:rPr>
                        <a:t>know how </a:t>
                      </a:r>
                      <a:r>
                        <a:rPr lang="en-GB" sz="1400" dirty="0">
                          <a:solidFill>
                            <a:srgbClr val="64B8C7"/>
                          </a:solidFill>
                        </a:rPr>
                        <a:t>to get involved and improve my skills in lots of different types of exercise and sports’ </a:t>
                      </a:r>
                      <a:r>
                        <a:rPr lang="en-GB" sz="1400" dirty="0">
                          <a:solidFill>
                            <a:srgbClr val="484043"/>
                          </a:solidFill>
                        </a:rPr>
                        <a:t>Years 7-11</a:t>
                      </a:r>
                    </a:p>
                  </a:txBody>
                  <a:tcPr anchor="ctr">
                    <a:lnR w="12700" cap="flat" cmpd="sng" algn="ctr">
                      <a:no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484043"/>
                          </a:solidFill>
                        </a:rPr>
                        <a:t>Knowledge: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AE7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830833130"/>
                  </a:ext>
                </a:extLst>
              </a:tr>
            </a:tbl>
          </a:graphicData>
        </a:graphic>
      </p:graphicFrame>
      <p:sp>
        <p:nvSpPr>
          <p:cNvPr id="18" name="TextBox 17">
            <a:extLst>
              <a:ext uri="{FF2B5EF4-FFF2-40B4-BE49-F238E27FC236}">
                <a16:creationId xmlns:a16="http://schemas.microsoft.com/office/drawing/2014/main" id="{79E99217-1AA7-49E0-86B6-3B0FFAE96EC8}"/>
              </a:ext>
            </a:extLst>
          </p:cNvPr>
          <p:cNvSpPr txBox="1"/>
          <p:nvPr/>
        </p:nvSpPr>
        <p:spPr>
          <a:xfrm>
            <a:off x="0" y="1145858"/>
            <a:ext cx="11322237" cy="1082196"/>
          </a:xfrm>
          <a:prstGeom prst="rect">
            <a:avLst/>
          </a:prstGeom>
          <a:noFill/>
        </p:spPr>
        <p:txBody>
          <a:bodyPr wrap="square" rtlCol="0">
            <a:spAutoFit/>
          </a:bodyPr>
          <a:lstStyle/>
          <a:p>
            <a:r>
              <a:rPr lang="en-GB" sz="1600" dirty="0">
                <a:solidFill>
                  <a:srgbClr val="484043"/>
                </a:solidFill>
              </a:rPr>
              <a:t>Sport England: When talking about individual attitude statements, we report where a child strongly agrees with a statement as evidence of positive feelings towards it. For example, when a child strongly agrees that they enjoy taking part in sport, we describe that child as enjoying sport and physical activity </a:t>
            </a:r>
          </a:p>
          <a:p>
            <a:endParaRPr lang="en-GB" sz="1600" dirty="0">
              <a:solidFill>
                <a:srgbClr val="484043"/>
              </a:solidFill>
            </a:endParaRPr>
          </a:p>
        </p:txBody>
      </p:sp>
      <p:sp>
        <p:nvSpPr>
          <p:cNvPr id="19" name="Rectangle: Single Corner Rounded 18">
            <a:extLst>
              <a:ext uri="{FF2B5EF4-FFF2-40B4-BE49-F238E27FC236}">
                <a16:creationId xmlns:a16="http://schemas.microsoft.com/office/drawing/2014/main" id="{2727B81C-5E9C-451B-BC23-D33BA033DD34}"/>
              </a:ext>
            </a:extLst>
          </p:cNvPr>
          <p:cNvSpPr/>
          <p:nvPr/>
        </p:nvSpPr>
        <p:spPr>
          <a:xfrm rot="10800000" flipH="1">
            <a:off x="2375975" y="-1"/>
            <a:ext cx="4076655" cy="1016000"/>
          </a:xfrm>
          <a:prstGeom prst="round1Rect">
            <a:avLst>
              <a:gd name="adj" fmla="val 29458"/>
            </a:avLst>
          </a:prstGeom>
          <a:solidFill>
            <a:srgbClr val="978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Single Corner Rounded 19">
            <a:extLst>
              <a:ext uri="{FF2B5EF4-FFF2-40B4-BE49-F238E27FC236}">
                <a16:creationId xmlns:a16="http://schemas.microsoft.com/office/drawing/2014/main" id="{2E9D9D43-32FA-4BF1-938F-8AF35BA7CA0D}"/>
              </a:ext>
            </a:extLst>
          </p:cNvPr>
          <p:cNvSpPr/>
          <p:nvPr/>
        </p:nvSpPr>
        <p:spPr>
          <a:xfrm rot="10800000" flipH="1">
            <a:off x="0" y="0"/>
            <a:ext cx="3440112" cy="1016000"/>
          </a:xfrm>
          <a:prstGeom prst="round1Rect">
            <a:avLst>
              <a:gd name="adj" fmla="val 29458"/>
            </a:avLst>
          </a:prstGeom>
          <a:solidFill>
            <a:srgbClr val="48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84043"/>
              </a:solidFill>
            </a:endParaRPr>
          </a:p>
        </p:txBody>
      </p:sp>
      <p:sp>
        <p:nvSpPr>
          <p:cNvPr id="21" name="TextBox 20">
            <a:extLst>
              <a:ext uri="{FF2B5EF4-FFF2-40B4-BE49-F238E27FC236}">
                <a16:creationId xmlns:a16="http://schemas.microsoft.com/office/drawing/2014/main" id="{FACB3EFC-45A8-4AD1-9045-3E7B1826AB52}"/>
              </a:ext>
            </a:extLst>
          </p:cNvPr>
          <p:cNvSpPr txBox="1"/>
          <p:nvPr/>
        </p:nvSpPr>
        <p:spPr>
          <a:xfrm>
            <a:off x="3552492" y="175337"/>
            <a:ext cx="2839460" cy="523220"/>
          </a:xfrm>
          <a:prstGeom prst="rect">
            <a:avLst/>
          </a:prstGeom>
          <a:noFill/>
        </p:spPr>
        <p:txBody>
          <a:bodyPr wrap="square" rtlCol="0">
            <a:spAutoFit/>
          </a:bodyPr>
          <a:lstStyle/>
          <a:p>
            <a:r>
              <a:rPr lang="en-GB" sz="2800" dirty="0">
                <a:solidFill>
                  <a:srgbClr val="484043"/>
                </a:solidFill>
              </a:rPr>
              <a:t>Positive attitudes</a:t>
            </a:r>
          </a:p>
        </p:txBody>
      </p:sp>
      <p:sp>
        <p:nvSpPr>
          <p:cNvPr id="27" name="TextBox 26">
            <a:extLst>
              <a:ext uri="{FF2B5EF4-FFF2-40B4-BE49-F238E27FC236}">
                <a16:creationId xmlns:a16="http://schemas.microsoft.com/office/drawing/2014/main" id="{2326068B-5824-4572-A720-24074CE013DE}"/>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literacy</a:t>
            </a:r>
          </a:p>
        </p:txBody>
      </p:sp>
      <p:graphicFrame>
        <p:nvGraphicFramePr>
          <p:cNvPr id="12" name="Chart 11">
            <a:extLst>
              <a:ext uri="{FF2B5EF4-FFF2-40B4-BE49-F238E27FC236}">
                <a16:creationId xmlns:a16="http://schemas.microsoft.com/office/drawing/2014/main" id="{523A81DF-4CC1-4384-AFDC-23DD9C575C0F}"/>
              </a:ext>
            </a:extLst>
          </p:cNvPr>
          <p:cNvGraphicFramePr>
            <a:graphicFrameLocks/>
          </p:cNvGraphicFramePr>
          <p:nvPr>
            <p:extLst>
              <p:ext uri="{D42A27DB-BD31-4B8C-83A1-F6EECF244321}">
                <p14:modId xmlns:p14="http://schemas.microsoft.com/office/powerpoint/2010/main" val="2317089106"/>
              </p:ext>
            </p:extLst>
          </p:nvPr>
        </p:nvGraphicFramePr>
        <p:xfrm>
          <a:off x="7757697" y="2564025"/>
          <a:ext cx="3872327" cy="362847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Logo, company name&#10;&#10;Description automatically generated">
            <a:extLst>
              <a:ext uri="{FF2B5EF4-FFF2-40B4-BE49-F238E27FC236}">
                <a16:creationId xmlns:a16="http://schemas.microsoft.com/office/drawing/2014/main" id="{7F1BC9B9-31EA-42CC-B4E7-ED9208B5F7CE}"/>
              </a:ext>
            </a:extLst>
          </p:cNvPr>
          <p:cNvPicPr>
            <a:picLocks noChangeAspect="1"/>
          </p:cNvPicPr>
          <p:nvPr/>
        </p:nvPicPr>
        <p:blipFill rotWithShape="1">
          <a:blip r:embed="rId4">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spTree>
    <p:extLst>
      <p:ext uri="{BB962C8B-B14F-4D97-AF65-F5344CB8AC3E}">
        <p14:creationId xmlns:p14="http://schemas.microsoft.com/office/powerpoint/2010/main" val="2110656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8E7AA-7AAD-4B37-8608-223D100DFC24}"/>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2018-19</a:t>
            </a:r>
          </a:p>
        </p:txBody>
      </p:sp>
      <p:sp>
        <p:nvSpPr>
          <p:cNvPr id="3" name="TextBox 2">
            <a:extLst>
              <a:ext uri="{FF2B5EF4-FFF2-40B4-BE49-F238E27FC236}">
                <a16:creationId xmlns:a16="http://schemas.microsoft.com/office/drawing/2014/main" id="{2D7AF5C7-73C8-486A-A5E4-89913398DF47}"/>
              </a:ext>
            </a:extLst>
          </p:cNvPr>
          <p:cNvSpPr txBox="1"/>
          <p:nvPr/>
        </p:nvSpPr>
        <p:spPr>
          <a:xfrm>
            <a:off x="2905238" y="6097586"/>
            <a:ext cx="9197396" cy="430887"/>
          </a:xfrm>
          <a:prstGeom prst="rect">
            <a:avLst/>
          </a:prstGeom>
          <a:noFill/>
        </p:spPr>
        <p:txBody>
          <a:bodyPr wrap="square" rtlCol="0">
            <a:spAutoFit/>
          </a:bodyPr>
          <a:lstStyle/>
          <a:p>
            <a:pPr algn="r"/>
            <a:r>
              <a:rPr lang="en-GB" sz="1100" dirty="0">
                <a:solidFill>
                  <a:srgbClr val="484043"/>
                </a:solidFill>
              </a:rPr>
              <a:t>Sport England: When talking about individual attitude statements, we report where a child strongly agrees with a statement as evidence of positive feelings towards it. For example, when a child strongly agrees that they enjoy taking part in sport, we describe that child as enjoying sport and physical activity </a:t>
            </a:r>
          </a:p>
        </p:txBody>
      </p:sp>
      <p:grpSp>
        <p:nvGrpSpPr>
          <p:cNvPr id="4" name="Group 3">
            <a:extLst>
              <a:ext uri="{FF2B5EF4-FFF2-40B4-BE49-F238E27FC236}">
                <a16:creationId xmlns:a16="http://schemas.microsoft.com/office/drawing/2014/main" id="{115BE8BE-3B23-4403-BA42-CDE579F62A76}"/>
              </a:ext>
            </a:extLst>
          </p:cNvPr>
          <p:cNvGrpSpPr/>
          <p:nvPr/>
        </p:nvGrpSpPr>
        <p:grpSpPr>
          <a:xfrm>
            <a:off x="0" y="-5879"/>
            <a:ext cx="10725888" cy="1021879"/>
            <a:chOff x="0" y="-5879"/>
            <a:chExt cx="10725888" cy="1021879"/>
          </a:xfrm>
        </p:grpSpPr>
        <p:sp>
          <p:nvSpPr>
            <p:cNvPr id="5" name="Rectangle: Single Corner Rounded 4">
              <a:extLst>
                <a:ext uri="{FF2B5EF4-FFF2-40B4-BE49-F238E27FC236}">
                  <a16:creationId xmlns:a16="http://schemas.microsoft.com/office/drawing/2014/main" id="{07920B82-EEC5-4404-8D59-84ACBB182FB5}"/>
                </a:ext>
              </a:extLst>
            </p:cNvPr>
            <p:cNvSpPr/>
            <p:nvPr/>
          </p:nvSpPr>
          <p:spPr>
            <a:xfrm rot="10800000" flipH="1">
              <a:off x="6086324" y="-5879"/>
              <a:ext cx="4639564"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Single Corner Rounded 5">
              <a:extLst>
                <a:ext uri="{FF2B5EF4-FFF2-40B4-BE49-F238E27FC236}">
                  <a16:creationId xmlns:a16="http://schemas.microsoft.com/office/drawing/2014/main" id="{0E20A72F-A6CF-4CA6-8778-62E3F4BEDB88}"/>
                </a:ext>
              </a:extLst>
            </p:cNvPr>
            <p:cNvSpPr/>
            <p:nvPr/>
          </p:nvSpPr>
          <p:spPr>
            <a:xfrm rot="10800000" flipH="1">
              <a:off x="2375975" y="-1"/>
              <a:ext cx="4076655" cy="1016000"/>
            </a:xfrm>
            <a:prstGeom prst="round1Rect">
              <a:avLst>
                <a:gd name="adj" fmla="val 29458"/>
              </a:avLst>
            </a:prstGeom>
            <a:solidFill>
              <a:srgbClr val="978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Single Corner Rounded 6">
              <a:extLst>
                <a:ext uri="{FF2B5EF4-FFF2-40B4-BE49-F238E27FC236}">
                  <a16:creationId xmlns:a16="http://schemas.microsoft.com/office/drawing/2014/main" id="{A02C1FE6-CDC5-4FEE-8611-4643D19EE8F1}"/>
                </a:ext>
              </a:extLst>
            </p:cNvPr>
            <p:cNvSpPr/>
            <p:nvPr/>
          </p:nvSpPr>
          <p:spPr>
            <a:xfrm rot="10800000" flipH="1">
              <a:off x="0" y="0"/>
              <a:ext cx="3440112" cy="1016000"/>
            </a:xfrm>
            <a:prstGeom prst="round1Rect">
              <a:avLst>
                <a:gd name="adj" fmla="val 29458"/>
              </a:avLst>
            </a:prstGeom>
            <a:solidFill>
              <a:srgbClr val="48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84043"/>
                </a:solidFill>
              </a:endParaRPr>
            </a:p>
          </p:txBody>
        </p:sp>
        <p:sp>
          <p:nvSpPr>
            <p:cNvPr id="8" name="TextBox 7">
              <a:extLst>
                <a:ext uri="{FF2B5EF4-FFF2-40B4-BE49-F238E27FC236}">
                  <a16:creationId xmlns:a16="http://schemas.microsoft.com/office/drawing/2014/main" id="{8249EF64-4645-4EC3-8092-28187995285F}"/>
                </a:ext>
              </a:extLst>
            </p:cNvPr>
            <p:cNvSpPr txBox="1"/>
            <p:nvPr/>
          </p:nvSpPr>
          <p:spPr>
            <a:xfrm>
              <a:off x="6565010" y="172646"/>
              <a:ext cx="4076654" cy="523220"/>
            </a:xfrm>
            <a:prstGeom prst="rect">
              <a:avLst/>
            </a:prstGeom>
            <a:noFill/>
          </p:spPr>
          <p:txBody>
            <a:bodyPr wrap="square" rtlCol="0">
              <a:spAutoFit/>
            </a:bodyPr>
            <a:lstStyle/>
            <a:p>
              <a:r>
                <a:rPr lang="en-GB" sz="2800" dirty="0">
                  <a:solidFill>
                    <a:srgbClr val="484043"/>
                  </a:solidFill>
                </a:rPr>
                <a:t>Physical activity behaviour</a:t>
              </a:r>
            </a:p>
          </p:txBody>
        </p:sp>
        <p:sp>
          <p:nvSpPr>
            <p:cNvPr id="9" name="TextBox 8">
              <a:extLst>
                <a:ext uri="{FF2B5EF4-FFF2-40B4-BE49-F238E27FC236}">
                  <a16:creationId xmlns:a16="http://schemas.microsoft.com/office/drawing/2014/main" id="{C583788D-E2AA-4120-A11F-C99013741E34}"/>
                </a:ext>
              </a:extLst>
            </p:cNvPr>
            <p:cNvSpPr txBox="1"/>
            <p:nvPr/>
          </p:nvSpPr>
          <p:spPr>
            <a:xfrm>
              <a:off x="3552492" y="175337"/>
              <a:ext cx="2839460" cy="523220"/>
            </a:xfrm>
            <a:prstGeom prst="rect">
              <a:avLst/>
            </a:prstGeom>
            <a:noFill/>
          </p:spPr>
          <p:txBody>
            <a:bodyPr wrap="square" rtlCol="0">
              <a:spAutoFit/>
            </a:bodyPr>
            <a:lstStyle/>
            <a:p>
              <a:r>
                <a:rPr lang="en-GB" sz="2800" dirty="0">
                  <a:solidFill>
                    <a:srgbClr val="484043"/>
                  </a:solidFill>
                </a:rPr>
                <a:t>Positive attitudes</a:t>
              </a:r>
            </a:p>
          </p:txBody>
        </p:sp>
        <p:sp>
          <p:nvSpPr>
            <p:cNvPr id="10" name="TextBox 9">
              <a:extLst>
                <a:ext uri="{FF2B5EF4-FFF2-40B4-BE49-F238E27FC236}">
                  <a16:creationId xmlns:a16="http://schemas.microsoft.com/office/drawing/2014/main" id="{E11F220C-5C6C-4BA5-9377-E3C04184EF98}"/>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literacy</a:t>
              </a:r>
            </a:p>
          </p:txBody>
        </p:sp>
      </p:grpSp>
      <p:pic>
        <p:nvPicPr>
          <p:cNvPr id="11" name="Picture 10" descr="Logo, company name&#10;&#10;Description automatically generated">
            <a:extLst>
              <a:ext uri="{FF2B5EF4-FFF2-40B4-BE49-F238E27FC236}">
                <a16:creationId xmlns:a16="http://schemas.microsoft.com/office/drawing/2014/main" id="{5541508D-12E8-43D3-87B1-7B3F3FB75FAC}"/>
              </a:ext>
            </a:extLst>
          </p:cNvPr>
          <p:cNvPicPr>
            <a:picLocks noChangeAspect="1"/>
          </p:cNvPicPr>
          <p:nvPr/>
        </p:nvPicPr>
        <p:blipFill rotWithShape="1">
          <a:blip r:embed="rId3">
            <a:extLst>
              <a:ext uri="{28A0092B-C50C-407E-A947-70E740481C1C}">
                <a14:useLocalDpi xmlns:a14="http://schemas.microsoft.com/office/drawing/2010/main" val="0"/>
              </a:ext>
            </a:extLst>
          </a:blip>
          <a:srcRect l="10144" t="10140" r="13052" b="17416"/>
          <a:stretch/>
        </p:blipFill>
        <p:spPr>
          <a:xfrm>
            <a:off x="10793296" y="324902"/>
            <a:ext cx="1289711" cy="1216466"/>
          </a:xfrm>
          <a:prstGeom prst="rect">
            <a:avLst/>
          </a:prstGeom>
        </p:spPr>
      </p:pic>
      <p:graphicFrame>
        <p:nvGraphicFramePr>
          <p:cNvPr id="13" name="Chart 12">
            <a:extLst>
              <a:ext uri="{FF2B5EF4-FFF2-40B4-BE49-F238E27FC236}">
                <a16:creationId xmlns:a16="http://schemas.microsoft.com/office/drawing/2014/main" id="{A65A65AC-AA6C-4A57-862A-7B92BB4100D8}"/>
              </a:ext>
            </a:extLst>
          </p:cNvPr>
          <p:cNvGraphicFramePr>
            <a:graphicFrameLocks/>
          </p:cNvGraphicFramePr>
          <p:nvPr/>
        </p:nvGraphicFramePr>
        <p:xfrm>
          <a:off x="336000" y="1089000"/>
          <a:ext cx="115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110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DC999-8E14-482A-8B94-5BEB4B4D2EB8}"/>
              </a:ext>
            </a:extLst>
          </p:cNvPr>
          <p:cNvSpPr>
            <a:spLocks noGrp="1"/>
          </p:cNvSpPr>
          <p:nvPr>
            <p:ph type="title"/>
          </p:nvPr>
        </p:nvSpPr>
        <p:spPr/>
        <p:txBody>
          <a:bodyPr>
            <a:normAutofit/>
          </a:bodyPr>
          <a:lstStyle/>
          <a:p>
            <a:r>
              <a:rPr lang="en-GB" sz="3600" dirty="0"/>
              <a:t>Impact of Covid-19</a:t>
            </a:r>
          </a:p>
        </p:txBody>
      </p:sp>
      <p:sp>
        <p:nvSpPr>
          <p:cNvPr id="6" name="TextBox 5">
            <a:extLst>
              <a:ext uri="{FF2B5EF4-FFF2-40B4-BE49-F238E27FC236}">
                <a16:creationId xmlns:a16="http://schemas.microsoft.com/office/drawing/2014/main" id="{BB25986C-A9C6-4997-8B94-C081FCCC6BB4}"/>
              </a:ext>
            </a:extLst>
          </p:cNvPr>
          <p:cNvSpPr txBox="1"/>
          <p:nvPr/>
        </p:nvSpPr>
        <p:spPr>
          <a:xfrm>
            <a:off x="5924550" y="823268"/>
            <a:ext cx="2082311" cy="738664"/>
          </a:xfrm>
          <a:prstGeom prst="rect">
            <a:avLst/>
          </a:prstGeom>
          <a:noFill/>
        </p:spPr>
        <p:txBody>
          <a:bodyPr wrap="square" rtlCol="0">
            <a:spAutoFit/>
          </a:bodyPr>
          <a:lstStyle/>
          <a:p>
            <a:r>
              <a:rPr lang="en-GB" sz="1400" dirty="0">
                <a:solidFill>
                  <a:srgbClr val="484043"/>
                </a:solidFill>
              </a:rPr>
              <a:t>Need to be cautious with comparisons to previous years Active Lives data </a:t>
            </a:r>
          </a:p>
        </p:txBody>
      </p:sp>
      <p:pic>
        <p:nvPicPr>
          <p:cNvPr id="37" name="Graphic 36" descr="Warning outline">
            <a:extLst>
              <a:ext uri="{FF2B5EF4-FFF2-40B4-BE49-F238E27FC236}">
                <a16:creationId xmlns:a16="http://schemas.microsoft.com/office/drawing/2014/main" id="{81DEA4C5-DD95-4862-ACBF-0C71BA9093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6772" y="1038711"/>
            <a:ext cx="307778" cy="307778"/>
          </a:xfrm>
          <a:prstGeom prst="rect">
            <a:avLst/>
          </a:prstGeom>
        </p:spPr>
      </p:pic>
      <p:sp>
        <p:nvSpPr>
          <p:cNvPr id="2" name="TextBox 1">
            <a:extLst>
              <a:ext uri="{FF2B5EF4-FFF2-40B4-BE49-F238E27FC236}">
                <a16:creationId xmlns:a16="http://schemas.microsoft.com/office/drawing/2014/main" id="{41F9BC27-2452-45FE-AD56-67EAE75CBF0E}"/>
              </a:ext>
            </a:extLst>
          </p:cNvPr>
          <p:cNvSpPr txBox="1"/>
          <p:nvPr/>
        </p:nvSpPr>
        <p:spPr>
          <a:xfrm>
            <a:off x="8727931" y="459182"/>
            <a:ext cx="3288494" cy="6109365"/>
          </a:xfrm>
          <a:prstGeom prst="rect">
            <a:avLst/>
          </a:prstGeom>
          <a:noFill/>
        </p:spPr>
        <p:txBody>
          <a:bodyPr wrap="square" rtlCol="0">
            <a:spAutoFit/>
          </a:bodyPr>
          <a:lstStyle/>
          <a:p>
            <a:r>
              <a:rPr lang="en-GB" sz="1700" dirty="0">
                <a:solidFill>
                  <a:srgbClr val="484043"/>
                </a:solidFill>
              </a:rPr>
              <a:t>When compared to 2018/19, data for Active Lincolnshire 2019/20 shows:</a:t>
            </a:r>
          </a:p>
          <a:p>
            <a:pPr marL="342900" indent="-342900">
              <a:buClr>
                <a:srgbClr val="BD1923"/>
              </a:buClr>
              <a:buFont typeface="Wingdings" panose="05000000000000000000" pitchFamily="2" charset="2"/>
              <a:buChar char="§"/>
            </a:pPr>
            <a:r>
              <a:rPr lang="en-GB" sz="1700" dirty="0">
                <a:solidFill>
                  <a:srgbClr val="484043"/>
                </a:solidFill>
              </a:rPr>
              <a:t>Less active </a:t>
            </a:r>
            <a:r>
              <a:rPr lang="en-GB" sz="1700" b="1" dirty="0">
                <a:solidFill>
                  <a:srgbClr val="484043"/>
                </a:solidFill>
              </a:rPr>
              <a:t>worsened </a:t>
            </a:r>
            <a:r>
              <a:rPr lang="en-GB" sz="1700" dirty="0">
                <a:solidFill>
                  <a:srgbClr val="484043"/>
                </a:solidFill>
              </a:rPr>
              <a:t>to 25.9%</a:t>
            </a:r>
          </a:p>
          <a:p>
            <a:pPr marL="342900" indent="-342900">
              <a:buClr>
                <a:srgbClr val="4BA57E"/>
              </a:buClr>
              <a:buFont typeface="Wingdings" panose="05000000000000000000" pitchFamily="2" charset="2"/>
              <a:buChar char="§"/>
            </a:pPr>
            <a:r>
              <a:rPr lang="en-GB" sz="1700" dirty="0">
                <a:solidFill>
                  <a:srgbClr val="484043"/>
                </a:solidFill>
              </a:rPr>
              <a:t>Active</a:t>
            </a:r>
            <a:r>
              <a:rPr lang="en-GB" sz="1700" b="1" dirty="0">
                <a:solidFill>
                  <a:srgbClr val="484043"/>
                </a:solidFill>
              </a:rPr>
              <a:t> worsened </a:t>
            </a:r>
            <a:r>
              <a:rPr lang="en-GB" sz="1700" dirty="0">
                <a:solidFill>
                  <a:srgbClr val="484043"/>
                </a:solidFill>
              </a:rPr>
              <a:t>to 48.9%</a:t>
            </a:r>
          </a:p>
          <a:p>
            <a:endParaRPr lang="en-GB" sz="1700" dirty="0">
              <a:solidFill>
                <a:srgbClr val="484043"/>
              </a:solidFill>
            </a:endParaRPr>
          </a:p>
          <a:p>
            <a:r>
              <a:rPr lang="en-GB" sz="1700" dirty="0">
                <a:solidFill>
                  <a:srgbClr val="484043"/>
                </a:solidFill>
              </a:rPr>
              <a:t>	It’s important to note that for 	2019/20 year:</a:t>
            </a:r>
          </a:p>
          <a:p>
            <a:pPr marL="742950" lvl="1" indent="-285750">
              <a:buClr>
                <a:srgbClr val="F7E821"/>
              </a:buClr>
              <a:buFont typeface="Wingdings" panose="05000000000000000000" pitchFamily="2" charset="2"/>
              <a:buChar char="§"/>
            </a:pPr>
            <a:r>
              <a:rPr lang="en-GB" sz="1700" b="1" dirty="0">
                <a:solidFill>
                  <a:srgbClr val="484043"/>
                </a:solidFill>
              </a:rPr>
              <a:t>No data was collected between late March and Mid May 2020 </a:t>
            </a:r>
            <a:r>
              <a:rPr lang="en-GB" sz="1700" dirty="0">
                <a:solidFill>
                  <a:srgbClr val="484043"/>
                </a:solidFill>
              </a:rPr>
              <a:t>(strictest part of Lockdown 1)</a:t>
            </a:r>
          </a:p>
          <a:p>
            <a:pPr marL="742950" lvl="1" indent="-285750">
              <a:buClr>
                <a:srgbClr val="F7E821"/>
              </a:buClr>
              <a:buFont typeface="Wingdings" panose="05000000000000000000" pitchFamily="2" charset="2"/>
              <a:buChar char="§"/>
            </a:pPr>
            <a:r>
              <a:rPr lang="en-GB" sz="1700" dirty="0">
                <a:solidFill>
                  <a:srgbClr val="484043"/>
                </a:solidFill>
              </a:rPr>
              <a:t>Survey </a:t>
            </a:r>
            <a:r>
              <a:rPr lang="en-GB" sz="1700" b="1" dirty="0">
                <a:solidFill>
                  <a:srgbClr val="484043"/>
                </a:solidFill>
              </a:rPr>
              <a:t>switched to home completion </a:t>
            </a:r>
            <a:r>
              <a:rPr lang="en-GB" sz="1700" dirty="0">
                <a:solidFill>
                  <a:srgbClr val="484043"/>
                </a:solidFill>
              </a:rPr>
              <a:t>from Mid May 2020</a:t>
            </a:r>
          </a:p>
          <a:p>
            <a:endParaRPr lang="en-GB" sz="1700" dirty="0">
              <a:solidFill>
                <a:srgbClr val="484043"/>
              </a:solidFill>
            </a:endParaRPr>
          </a:p>
          <a:p>
            <a:r>
              <a:rPr lang="en-GB" sz="1700" dirty="0">
                <a:solidFill>
                  <a:srgbClr val="484043"/>
                </a:solidFill>
              </a:rPr>
              <a:t>For Active Lincolnshire:</a:t>
            </a:r>
          </a:p>
          <a:p>
            <a:pPr marL="285750" indent="-285750">
              <a:buFont typeface="Wingdings" panose="05000000000000000000" pitchFamily="2" charset="2"/>
              <a:buChar char="§"/>
            </a:pPr>
            <a:r>
              <a:rPr lang="en-GB" sz="1700" dirty="0">
                <a:solidFill>
                  <a:srgbClr val="484043"/>
                </a:solidFill>
              </a:rPr>
              <a:t>Sample size for 2019/20 was </a:t>
            </a:r>
            <a:r>
              <a:rPr lang="en-GB" sz="1700" b="1" dirty="0">
                <a:solidFill>
                  <a:srgbClr val="484043"/>
                </a:solidFill>
              </a:rPr>
              <a:t>larger</a:t>
            </a:r>
            <a:r>
              <a:rPr lang="en-GB" sz="1700" dirty="0">
                <a:solidFill>
                  <a:srgbClr val="484043"/>
                </a:solidFill>
              </a:rPr>
              <a:t> than previous years at 2,381</a:t>
            </a:r>
          </a:p>
          <a:p>
            <a:pPr marL="285750" indent="-285750">
              <a:buFont typeface="Wingdings" panose="05000000000000000000" pitchFamily="2" charset="2"/>
              <a:buChar char="§"/>
            </a:pPr>
            <a:r>
              <a:rPr lang="en-GB" sz="1700" dirty="0">
                <a:solidFill>
                  <a:srgbClr val="484043"/>
                </a:solidFill>
              </a:rPr>
              <a:t>The sample has </a:t>
            </a:r>
            <a:r>
              <a:rPr lang="en-GB" sz="1700" b="1" dirty="0">
                <a:solidFill>
                  <a:srgbClr val="484043"/>
                </a:solidFill>
              </a:rPr>
              <a:t>no geographical flags</a:t>
            </a:r>
            <a:r>
              <a:rPr lang="en-GB" sz="1700" dirty="0">
                <a:solidFill>
                  <a:srgbClr val="484043"/>
                </a:solidFill>
              </a:rPr>
              <a:t> (no groups or school terms of data were missing)</a:t>
            </a:r>
          </a:p>
        </p:txBody>
      </p:sp>
      <p:sp>
        <p:nvSpPr>
          <p:cNvPr id="9" name="Rectangle 8">
            <a:extLst>
              <a:ext uri="{FF2B5EF4-FFF2-40B4-BE49-F238E27FC236}">
                <a16:creationId xmlns:a16="http://schemas.microsoft.com/office/drawing/2014/main" id="{2635B13C-A0A3-43CC-90F4-13D33CF0D7FC}"/>
              </a:ext>
            </a:extLst>
          </p:cNvPr>
          <p:cNvSpPr/>
          <p:nvPr/>
        </p:nvSpPr>
        <p:spPr>
          <a:xfrm>
            <a:off x="5514975" y="597408"/>
            <a:ext cx="2419350" cy="4365117"/>
          </a:xfrm>
          <a:prstGeom prst="rect">
            <a:avLst/>
          </a:prstGeom>
          <a:noFill/>
          <a:ln w="19050">
            <a:solidFill>
              <a:srgbClr val="F7E82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10" name="Chart Placeholder 11">
            <a:extLst>
              <a:ext uri="{FF2B5EF4-FFF2-40B4-BE49-F238E27FC236}">
                <a16:creationId xmlns:a16="http://schemas.microsoft.com/office/drawing/2014/main" id="{10416654-C61C-451A-8F1B-2DE9EF8A5135}"/>
              </a:ext>
            </a:extLst>
          </p:cNvPr>
          <p:cNvGraphicFramePr>
            <a:graphicFrameLocks/>
          </p:cNvGraphicFramePr>
          <p:nvPr>
            <p:extLst>
              <p:ext uri="{D42A27DB-BD31-4B8C-83A1-F6EECF244321}">
                <p14:modId xmlns:p14="http://schemas.microsoft.com/office/powerpoint/2010/main" val="3234899121"/>
              </p:ext>
            </p:extLst>
          </p:nvPr>
        </p:nvGraphicFramePr>
        <p:xfrm>
          <a:off x="0" y="1202772"/>
          <a:ext cx="8219089" cy="4903738"/>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a:extLst>
              <a:ext uri="{FF2B5EF4-FFF2-40B4-BE49-F238E27FC236}">
                <a16:creationId xmlns:a16="http://schemas.microsoft.com/office/drawing/2014/main" id="{9F60AA13-3D92-479C-B267-1E8ED8E5456E}"/>
              </a:ext>
            </a:extLst>
          </p:cNvPr>
          <p:cNvSpPr/>
          <p:nvPr/>
        </p:nvSpPr>
        <p:spPr>
          <a:xfrm>
            <a:off x="8727930" y="1972660"/>
            <a:ext cx="3378725" cy="2599340"/>
          </a:xfrm>
          <a:prstGeom prst="rect">
            <a:avLst/>
          </a:prstGeom>
          <a:noFill/>
          <a:ln w="19050">
            <a:solidFill>
              <a:srgbClr val="F7E82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13" name="Graphic 12" descr="Warning outline">
            <a:extLst>
              <a:ext uri="{FF2B5EF4-FFF2-40B4-BE49-F238E27FC236}">
                <a16:creationId xmlns:a16="http://schemas.microsoft.com/office/drawing/2014/main" id="{7E6968F5-F968-4753-B927-16405CCD3A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1974" y="2183804"/>
            <a:ext cx="307778" cy="307778"/>
          </a:xfrm>
          <a:prstGeom prst="rect">
            <a:avLst/>
          </a:prstGeom>
        </p:spPr>
      </p:pic>
    </p:spTree>
    <p:extLst>
      <p:ext uri="{BB962C8B-B14F-4D97-AF65-F5344CB8AC3E}">
        <p14:creationId xmlns:p14="http://schemas.microsoft.com/office/powerpoint/2010/main" val="2431748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DC999-8E14-482A-8B94-5BEB4B4D2EB8}"/>
              </a:ext>
            </a:extLst>
          </p:cNvPr>
          <p:cNvSpPr>
            <a:spLocks noGrp="1"/>
          </p:cNvSpPr>
          <p:nvPr>
            <p:ph type="title"/>
          </p:nvPr>
        </p:nvSpPr>
        <p:spPr/>
        <p:txBody>
          <a:bodyPr>
            <a:normAutofit/>
          </a:bodyPr>
          <a:lstStyle/>
          <a:p>
            <a:r>
              <a:rPr lang="en-GB" sz="3600" dirty="0"/>
              <a:t>Impact of Covid-19</a:t>
            </a:r>
          </a:p>
        </p:txBody>
      </p:sp>
      <p:sp>
        <p:nvSpPr>
          <p:cNvPr id="9" name="TextBox 20">
            <a:extLst>
              <a:ext uri="{FF2B5EF4-FFF2-40B4-BE49-F238E27FC236}">
                <a16:creationId xmlns:a16="http://schemas.microsoft.com/office/drawing/2014/main" id="{F0BC6C71-5F96-5647-84D3-3C816F6182B2}"/>
              </a:ext>
            </a:extLst>
          </p:cNvPr>
          <p:cNvSpPr txBox="1"/>
          <p:nvPr/>
        </p:nvSpPr>
        <p:spPr>
          <a:xfrm>
            <a:off x="303719" y="1332834"/>
            <a:ext cx="11593210" cy="2585323"/>
          </a:xfrm>
          <a:prstGeom prst="rect">
            <a:avLst/>
          </a:prstGeom>
          <a:noFill/>
          <a:ln w="19050">
            <a:solidFill>
              <a:srgbClr val="64B8C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84043"/>
                </a:solidFill>
              </a:rPr>
              <a:t>National data from Active Lives for Mid May – July 2020 (summer term) indicates:</a:t>
            </a:r>
          </a:p>
          <a:p>
            <a:pPr marL="285750" indent="-285750">
              <a:buClr>
                <a:srgbClr val="BD1923"/>
              </a:buClr>
              <a:buFont typeface="Wingdings" panose="05000000000000000000" pitchFamily="2" charset="2"/>
              <a:buChar char="§"/>
            </a:pPr>
            <a:r>
              <a:rPr lang="en-US" b="1" dirty="0">
                <a:solidFill>
                  <a:srgbClr val="484043"/>
                </a:solidFill>
              </a:rPr>
              <a:t>There has been a negative impact on physical literacy </a:t>
            </a:r>
            <a:r>
              <a:rPr lang="en-GB" dirty="0">
                <a:solidFill>
                  <a:srgbClr val="484043"/>
                </a:solidFill>
              </a:rPr>
              <a:t>which is of concern because strong positive attitudes are associated with higher levels of activity</a:t>
            </a:r>
            <a:endParaRPr lang="en-US" dirty="0">
              <a:solidFill>
                <a:srgbClr val="484043"/>
              </a:solidFill>
            </a:endParaRPr>
          </a:p>
          <a:p>
            <a:pPr marL="285750" indent="-285750">
              <a:buClr>
                <a:srgbClr val="BD1923"/>
              </a:buClr>
              <a:buFont typeface="Wingdings" panose="05000000000000000000" pitchFamily="2" charset="2"/>
              <a:buChar char="§"/>
            </a:pPr>
            <a:r>
              <a:rPr lang="en-US" b="1" dirty="0">
                <a:solidFill>
                  <a:srgbClr val="484043"/>
                </a:solidFill>
              </a:rPr>
              <a:t>Boys are still more likely to be active than girls </a:t>
            </a:r>
            <a:r>
              <a:rPr lang="en-US" dirty="0">
                <a:solidFill>
                  <a:srgbClr val="484043"/>
                </a:solidFill>
              </a:rPr>
              <a:t>(despite boys seeing a bigger drop during the summer term)</a:t>
            </a:r>
          </a:p>
          <a:p>
            <a:pPr marL="285750" indent="-285750">
              <a:buClr>
                <a:srgbClr val="BD1923"/>
              </a:buClr>
              <a:buFont typeface="Wingdings" panose="05000000000000000000" pitchFamily="2" charset="2"/>
              <a:buChar char="§"/>
            </a:pPr>
            <a:r>
              <a:rPr lang="en-US" dirty="0">
                <a:solidFill>
                  <a:srgbClr val="484043"/>
                </a:solidFill>
              </a:rPr>
              <a:t>A</a:t>
            </a:r>
            <a:r>
              <a:rPr lang="en-US" b="1" dirty="0">
                <a:solidFill>
                  <a:srgbClr val="484043"/>
                </a:solidFill>
              </a:rPr>
              <a:t> large gap </a:t>
            </a:r>
            <a:r>
              <a:rPr lang="en-US" dirty="0">
                <a:solidFill>
                  <a:srgbClr val="484043"/>
                </a:solidFill>
              </a:rPr>
              <a:t>remains between children from </a:t>
            </a:r>
            <a:r>
              <a:rPr lang="en-US" b="1" dirty="0">
                <a:solidFill>
                  <a:srgbClr val="484043"/>
                </a:solidFill>
              </a:rPr>
              <a:t>low affluence families </a:t>
            </a:r>
            <a:r>
              <a:rPr lang="en-US" dirty="0">
                <a:solidFill>
                  <a:srgbClr val="484043"/>
                </a:solidFill>
              </a:rPr>
              <a:t>and</a:t>
            </a:r>
            <a:r>
              <a:rPr lang="en-US" b="1" dirty="0">
                <a:solidFill>
                  <a:srgbClr val="484043"/>
                </a:solidFill>
              </a:rPr>
              <a:t> high affluence families</a:t>
            </a:r>
          </a:p>
          <a:p>
            <a:pPr marL="285750" indent="-285750">
              <a:buClr>
                <a:srgbClr val="BD1923"/>
              </a:buClr>
              <a:buFont typeface="Wingdings" panose="05000000000000000000" pitchFamily="2" charset="2"/>
              <a:buChar char="§"/>
            </a:pPr>
            <a:r>
              <a:rPr lang="en-US" b="1" dirty="0">
                <a:solidFill>
                  <a:srgbClr val="484043"/>
                </a:solidFill>
              </a:rPr>
              <a:t>Black </a:t>
            </a:r>
            <a:r>
              <a:rPr lang="en-US" b="1" dirty="0" err="1">
                <a:solidFill>
                  <a:srgbClr val="484043"/>
                </a:solidFill>
              </a:rPr>
              <a:t>CYP</a:t>
            </a:r>
            <a:r>
              <a:rPr lang="en-US" b="1" dirty="0">
                <a:solidFill>
                  <a:srgbClr val="484043"/>
                </a:solidFill>
              </a:rPr>
              <a:t> are now the least active group </a:t>
            </a:r>
            <a:r>
              <a:rPr lang="en-US" dirty="0">
                <a:solidFill>
                  <a:srgbClr val="484043"/>
                </a:solidFill>
              </a:rPr>
              <a:t>having seen a staggering 17pp drop in active levels during the summer term</a:t>
            </a:r>
          </a:p>
          <a:p>
            <a:pPr marL="285750" indent="-285750">
              <a:buClr>
                <a:srgbClr val="BD1923"/>
              </a:buClr>
              <a:buFont typeface="Wingdings" panose="05000000000000000000" pitchFamily="2" charset="2"/>
              <a:buChar char="§"/>
            </a:pPr>
            <a:r>
              <a:rPr lang="en-US" b="1" dirty="0">
                <a:solidFill>
                  <a:srgbClr val="484043"/>
                </a:solidFill>
              </a:rPr>
              <a:t>Activity levels for younger age groups have decreased whilst those for older ages have increased</a:t>
            </a:r>
          </a:p>
          <a:p>
            <a:pPr marL="285750" indent="-285750">
              <a:buClr>
                <a:srgbClr val="BD1923"/>
              </a:buClr>
              <a:buFont typeface="Wingdings" panose="05000000000000000000" pitchFamily="2" charset="2"/>
              <a:buChar char="§"/>
            </a:pPr>
            <a:r>
              <a:rPr lang="en-US" b="1" dirty="0">
                <a:solidFill>
                  <a:srgbClr val="484043"/>
                </a:solidFill>
              </a:rPr>
              <a:t>Big shifts in the types of activities.</a:t>
            </a:r>
            <a:r>
              <a:rPr lang="en-US" dirty="0">
                <a:solidFill>
                  <a:srgbClr val="484043"/>
                </a:solidFill>
              </a:rPr>
              <a:t> Children are doing more walking (an increase of 22 percentage points (pp)), cycling (18pp) and fitness activities (22pp) whilst sporting activities (</a:t>
            </a:r>
            <a:r>
              <a:rPr lang="en-US" dirty="0" err="1">
                <a:solidFill>
                  <a:srgbClr val="484043"/>
                </a:solidFill>
              </a:rPr>
              <a:t>eg</a:t>
            </a:r>
            <a:r>
              <a:rPr lang="en-US" dirty="0">
                <a:solidFill>
                  <a:srgbClr val="484043"/>
                </a:solidFill>
              </a:rPr>
              <a:t> swimming and team sports) reduced by 16pp</a:t>
            </a:r>
          </a:p>
        </p:txBody>
      </p:sp>
      <p:sp>
        <p:nvSpPr>
          <p:cNvPr id="5" name="TextBox 4">
            <a:extLst>
              <a:ext uri="{FF2B5EF4-FFF2-40B4-BE49-F238E27FC236}">
                <a16:creationId xmlns:a16="http://schemas.microsoft.com/office/drawing/2014/main" id="{87D9FAF1-F472-4A96-BA60-4FFFD570C885}"/>
              </a:ext>
            </a:extLst>
          </p:cNvPr>
          <p:cNvSpPr txBox="1"/>
          <p:nvPr/>
        </p:nvSpPr>
        <p:spPr>
          <a:xfrm>
            <a:off x="5160579" y="4602075"/>
            <a:ext cx="6736349" cy="1200329"/>
          </a:xfrm>
          <a:prstGeom prst="rect">
            <a:avLst/>
          </a:prstGeom>
          <a:noFill/>
          <a:ln w="19050">
            <a:solidFill>
              <a:srgbClr val="484043"/>
            </a:solidFill>
          </a:ln>
        </p:spPr>
        <p:txBody>
          <a:bodyPr wrap="square" rtlCol="0">
            <a:spAutoFit/>
          </a:bodyPr>
          <a:lstStyle/>
          <a:p>
            <a:r>
              <a:rPr lang="en-GB" dirty="0">
                <a:solidFill>
                  <a:srgbClr val="484043"/>
                </a:solidFill>
              </a:rPr>
              <a:t>The </a:t>
            </a:r>
            <a:r>
              <a:rPr lang="en-GB" dirty="0" err="1">
                <a:solidFill>
                  <a:srgbClr val="484043"/>
                </a:solidFill>
              </a:rPr>
              <a:t>Savanta</a:t>
            </a:r>
            <a:r>
              <a:rPr lang="en-GB" dirty="0">
                <a:solidFill>
                  <a:srgbClr val="484043"/>
                </a:solidFill>
              </a:rPr>
              <a:t> </a:t>
            </a:r>
            <a:r>
              <a:rPr lang="en-GB" dirty="0" err="1">
                <a:solidFill>
                  <a:srgbClr val="484043"/>
                </a:solidFill>
              </a:rPr>
              <a:t>ComRes</a:t>
            </a:r>
            <a:r>
              <a:rPr lang="en-GB" dirty="0">
                <a:solidFill>
                  <a:srgbClr val="484043"/>
                </a:solidFill>
              </a:rPr>
              <a:t> Tracker data indicates that the latest lockdown (3) continues to impact on CYP physical activity levels with parents reporting that only 14% of children are active (compared to 18% during lockdown 1)</a:t>
            </a:r>
          </a:p>
        </p:txBody>
      </p:sp>
      <p:sp>
        <p:nvSpPr>
          <p:cNvPr id="6" name="TextBox 5">
            <a:extLst>
              <a:ext uri="{FF2B5EF4-FFF2-40B4-BE49-F238E27FC236}">
                <a16:creationId xmlns:a16="http://schemas.microsoft.com/office/drawing/2014/main" id="{BB25986C-A9C6-4997-8B94-C081FCCC6BB4}"/>
              </a:ext>
            </a:extLst>
          </p:cNvPr>
          <p:cNvSpPr txBox="1"/>
          <p:nvPr/>
        </p:nvSpPr>
        <p:spPr>
          <a:xfrm>
            <a:off x="5760003" y="6410268"/>
            <a:ext cx="6493304" cy="307777"/>
          </a:xfrm>
          <a:prstGeom prst="rect">
            <a:avLst/>
          </a:prstGeom>
          <a:noFill/>
        </p:spPr>
        <p:txBody>
          <a:bodyPr wrap="square" rtlCol="0">
            <a:spAutoFit/>
          </a:bodyPr>
          <a:lstStyle/>
          <a:p>
            <a:r>
              <a:rPr lang="en-GB" sz="1400" dirty="0">
                <a:solidFill>
                  <a:srgbClr val="484043"/>
                </a:solidFill>
              </a:rPr>
              <a:t>Need to be cautious with comparisons to previous years Active Lives data (see notes)</a:t>
            </a:r>
          </a:p>
        </p:txBody>
      </p:sp>
      <p:pic>
        <p:nvPicPr>
          <p:cNvPr id="37" name="Graphic 36" descr="Warning outline">
            <a:extLst>
              <a:ext uri="{FF2B5EF4-FFF2-40B4-BE49-F238E27FC236}">
                <a16:creationId xmlns:a16="http://schemas.microsoft.com/office/drawing/2014/main" id="{81DEA4C5-DD95-4862-ACBF-0C71BA9093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8371" y="6405135"/>
            <a:ext cx="307778" cy="307778"/>
          </a:xfrm>
          <a:prstGeom prst="rect">
            <a:avLst/>
          </a:prstGeom>
        </p:spPr>
      </p:pic>
      <p:pic>
        <p:nvPicPr>
          <p:cNvPr id="2" name="Picture 1">
            <a:extLst>
              <a:ext uri="{FF2B5EF4-FFF2-40B4-BE49-F238E27FC236}">
                <a16:creationId xmlns:a16="http://schemas.microsoft.com/office/drawing/2014/main" id="{F3901627-087C-4400-AA00-8BC9FAC2FD99}"/>
              </a:ext>
            </a:extLst>
          </p:cNvPr>
          <p:cNvPicPr>
            <a:picLocks noChangeAspect="1"/>
          </p:cNvPicPr>
          <p:nvPr/>
        </p:nvPicPr>
        <p:blipFill>
          <a:blip r:embed="rId5"/>
          <a:stretch>
            <a:fillRect/>
          </a:stretch>
        </p:blipFill>
        <p:spPr>
          <a:xfrm>
            <a:off x="1240669" y="4260694"/>
            <a:ext cx="3011605" cy="2298330"/>
          </a:xfrm>
          <a:prstGeom prst="rect">
            <a:avLst/>
          </a:prstGeom>
        </p:spPr>
      </p:pic>
    </p:spTree>
    <p:extLst>
      <p:ext uri="{BB962C8B-B14F-4D97-AF65-F5344CB8AC3E}">
        <p14:creationId xmlns:p14="http://schemas.microsoft.com/office/powerpoint/2010/main" val="327151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FDB22-E530-4601-B131-787DAE18647A}"/>
              </a:ext>
            </a:extLst>
          </p:cNvPr>
          <p:cNvSpPr>
            <a:spLocks noGrp="1"/>
          </p:cNvSpPr>
          <p:nvPr>
            <p:ph type="title"/>
          </p:nvPr>
        </p:nvSpPr>
        <p:spPr/>
        <p:txBody>
          <a:bodyPr>
            <a:normAutofit/>
          </a:bodyPr>
          <a:lstStyle/>
          <a:p>
            <a:r>
              <a:rPr lang="en-GB" sz="3600" dirty="0"/>
              <a:t>Summary</a:t>
            </a:r>
          </a:p>
        </p:txBody>
      </p:sp>
      <p:sp>
        <p:nvSpPr>
          <p:cNvPr id="4" name="Content Placeholder 1">
            <a:extLst>
              <a:ext uri="{FF2B5EF4-FFF2-40B4-BE49-F238E27FC236}">
                <a16:creationId xmlns:a16="http://schemas.microsoft.com/office/drawing/2014/main" id="{7F4B9A18-E7AB-4EFD-A91E-249820BAEBD2}"/>
              </a:ext>
            </a:extLst>
          </p:cNvPr>
          <p:cNvSpPr>
            <a:spLocks noGrp="1"/>
          </p:cNvSpPr>
          <p:nvPr>
            <p:ph idx="4294967295"/>
          </p:nvPr>
        </p:nvSpPr>
        <p:spPr>
          <a:xfrm>
            <a:off x="838200" y="1435481"/>
            <a:ext cx="10515600" cy="4351338"/>
          </a:xfrm>
        </p:spPr>
        <p:txBody>
          <a:bodyPr>
            <a:normAutofit/>
          </a:bodyPr>
          <a:lstStyle/>
          <a:p>
            <a:pPr marL="0" lvl="0" indent="0">
              <a:buNone/>
            </a:pP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Only half of our children and young people are doing enough physical activity for it to benefit their health and development</a:t>
            </a:r>
            <a:r>
              <a:rPr lang="en-GB" sz="1800" dirty="0">
                <a:solidFill>
                  <a:srgbClr val="484043"/>
                </a:solidFill>
                <a:latin typeface="Calibri" panose="020F0502020204030204" pitchFamily="34" charset="0"/>
                <a:ea typeface="Calibri" panose="020F0502020204030204" pitchFamily="34" charset="0"/>
                <a:cs typeface="Times New Roman" panose="02020603050405020304" pitchFamily="18" charset="0"/>
              </a:rPr>
              <a:t>. Year 2</a:t>
            </a: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 Lincolnshire: 51%, England: 47%  </a:t>
            </a:r>
            <a:r>
              <a:rPr lang="en-GB" sz="1800" dirty="0">
                <a:solidFill>
                  <a:srgbClr val="484043"/>
                </a:solidFill>
                <a:latin typeface="Calibri" panose="020F0502020204030204" pitchFamily="34" charset="0"/>
                <a:ea typeface="Calibri" panose="020F0502020204030204" pitchFamily="34" charset="0"/>
                <a:cs typeface="Times New Roman" panose="02020603050405020304" pitchFamily="18" charset="0"/>
              </a:rPr>
              <a:t>Y</a:t>
            </a: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ear 3 Lincolnshire 49%, England: 45%</a:t>
            </a:r>
          </a:p>
          <a:p>
            <a:pPr marL="0" indent="0">
              <a:buNone/>
            </a:pPr>
            <a:r>
              <a:rPr lang="en-GB" sz="1800" dirty="0">
                <a:solidFill>
                  <a:srgbClr val="01425F"/>
                </a:solidFill>
                <a:effectLst/>
                <a:latin typeface="Calibri" panose="020F0502020204030204" pitchFamily="34" charset="0"/>
                <a:ea typeface="Calibri" panose="020F0502020204030204" pitchFamily="34" charset="0"/>
                <a:cs typeface="Times New Roman" panose="02020603050405020304" pitchFamily="18" charset="0"/>
              </a:rPr>
              <a:t>Across Lincolnshire inequalities are present between different groups of children and young people</a:t>
            </a:r>
          </a:p>
          <a:p>
            <a:pPr lvl="0">
              <a:buClr>
                <a:srgbClr val="C00000"/>
              </a:buClr>
              <a:buFont typeface="Wingdings" panose="05000000000000000000" pitchFamily="2" charset="2"/>
              <a:buChar char="§"/>
            </a:pP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Children and young people from </a:t>
            </a: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low family affluence </a:t>
            </a: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are doing the least amount of activity across all demographic groups</a:t>
            </a:r>
          </a:p>
          <a:p>
            <a:pPr lvl="0">
              <a:buClr>
                <a:srgbClr val="C00000"/>
              </a:buClr>
              <a:buFont typeface="Wingdings" panose="05000000000000000000" pitchFamily="2" charset="2"/>
              <a:buChar char="§"/>
            </a:pP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Girls </a:t>
            </a: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of all ages are doing less activity than boys</a:t>
            </a:r>
          </a:p>
          <a:p>
            <a:pPr lvl="0">
              <a:buClr>
                <a:srgbClr val="C00000"/>
              </a:buClr>
              <a:buFont typeface="Wingdings" panose="05000000000000000000" pitchFamily="2" charset="2"/>
              <a:buChar char="§"/>
            </a:pPr>
            <a:r>
              <a:rPr lang="en-GB" sz="1800" dirty="0">
                <a:solidFill>
                  <a:srgbClr val="484043"/>
                </a:solidFill>
                <a:latin typeface="Calibri" panose="020F0502020204030204" pitchFamily="34" charset="0"/>
                <a:ea typeface="Calibri" panose="020F0502020204030204" pitchFamily="34" charset="0"/>
                <a:cs typeface="Times New Roman" panose="02020603050405020304" pitchFamily="18" charset="0"/>
              </a:rPr>
              <a:t>There are some indications that c</a:t>
            </a: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hildren and young people from </a:t>
            </a: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Asian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and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o</a:t>
            </a: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ethnic backgrounds are doing less activity than any other ethnic groups</a:t>
            </a:r>
          </a:p>
          <a:p>
            <a:pPr>
              <a:buClr>
                <a:srgbClr val="C00000"/>
              </a:buClr>
              <a:buFont typeface="Wingdings" panose="05000000000000000000" pitchFamily="2" charset="2"/>
              <a:buChar char="§"/>
            </a:pP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Children and young people that </a:t>
            </a: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strongly agree with physical literacy statements </a:t>
            </a: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are doing more activity than others.  It is the firmness of the agreement that is vital to impact on behaviour</a:t>
            </a:r>
          </a:p>
          <a:p>
            <a:pPr marL="0" indent="0">
              <a:buClr>
                <a:srgbClr val="C00000"/>
              </a:buClr>
              <a:buNone/>
            </a:pPr>
            <a:r>
              <a:rPr lang="en-GB" sz="1800" dirty="0">
                <a:solidFill>
                  <a:srgbClr val="484043"/>
                </a:solidFill>
                <a:latin typeface="Calibri" panose="020F0502020204030204" pitchFamily="34" charset="0"/>
                <a:ea typeface="Calibri" panose="020F0502020204030204" pitchFamily="34" charset="0"/>
                <a:cs typeface="Times New Roman" panose="02020603050405020304" pitchFamily="18" charset="0"/>
              </a:rPr>
              <a:t>And</a:t>
            </a:r>
          </a:p>
          <a:p>
            <a:pPr>
              <a:buClr>
                <a:srgbClr val="C00000"/>
              </a:buClr>
              <a:buFont typeface="Wingdings" panose="05000000000000000000" pitchFamily="2" charset="2"/>
              <a:buChar char="§"/>
            </a:pPr>
            <a:r>
              <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rPr>
              <a:t>The </a:t>
            </a:r>
            <a:r>
              <a:rPr lang="en-GB" sz="1800" dirty="0">
                <a:solidFill>
                  <a:srgbClr val="484043"/>
                </a:solidFill>
                <a:latin typeface="Calibri" panose="020F0502020204030204" pitchFamily="34" charset="0"/>
                <a:ea typeface="Calibri" panose="020F0502020204030204" pitchFamily="34" charset="0"/>
                <a:cs typeface="Times New Roman" panose="02020603050405020304" pitchFamily="18" charset="0"/>
              </a:rPr>
              <a:t>latest data suggests that </a:t>
            </a:r>
            <a:r>
              <a:rPr lang="en-GB" sz="1800" dirty="0" err="1">
                <a:solidFill>
                  <a:srgbClr val="BD1923"/>
                </a:solidFill>
                <a:latin typeface="Calibri" panose="020F0502020204030204" pitchFamily="34" charset="0"/>
                <a:ea typeface="Calibri" panose="020F0502020204030204" pitchFamily="34" charset="0"/>
                <a:cs typeface="Times New Roman" panose="02020603050405020304" pitchFamily="18" charset="0"/>
              </a:rPr>
              <a:t>Covid</a:t>
            </a:r>
            <a:r>
              <a:rPr lang="en-GB" sz="1800" dirty="0">
                <a:solidFill>
                  <a:srgbClr val="BD1923"/>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484043"/>
                </a:solidFill>
                <a:latin typeface="Calibri" panose="020F0502020204030204" pitchFamily="34" charset="0"/>
                <a:ea typeface="Calibri" panose="020F0502020204030204" pitchFamily="34" charset="0"/>
                <a:cs typeface="Times New Roman" panose="02020603050405020304" pitchFamily="18" charset="0"/>
              </a:rPr>
              <a:t>has had, and will continue to have,</a:t>
            </a:r>
            <a:r>
              <a:rPr lang="en-GB" sz="1800" dirty="0">
                <a:solidFill>
                  <a:srgbClr val="BD1923"/>
                </a:solidFill>
                <a:latin typeface="Calibri" panose="020F0502020204030204" pitchFamily="34" charset="0"/>
                <a:ea typeface="Calibri" panose="020F0502020204030204" pitchFamily="34" charset="0"/>
                <a:cs typeface="Times New Roman" panose="02020603050405020304" pitchFamily="18" charset="0"/>
              </a:rPr>
              <a:t> a big impact on physical activity behaviour </a:t>
            </a:r>
            <a:r>
              <a:rPr lang="en-GB" sz="1800" dirty="0">
                <a:solidFill>
                  <a:srgbClr val="484043"/>
                </a:solidFill>
                <a:latin typeface="Calibri" panose="020F0502020204030204" pitchFamily="34" charset="0"/>
                <a:ea typeface="Calibri" panose="020F0502020204030204" pitchFamily="34" charset="0"/>
                <a:cs typeface="Times New Roman" panose="02020603050405020304" pitchFamily="18" charset="0"/>
              </a:rPr>
              <a:t>particularly amongst those groups who are already underrepresented</a:t>
            </a:r>
            <a:endParaRPr lang="en-GB" sz="1800" dirty="0">
              <a:solidFill>
                <a:srgbClr val="48404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993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sp>
        <p:nvSpPr>
          <p:cNvPr id="17" name="Rectangle: Single Corner Rounded 16">
            <a:extLst>
              <a:ext uri="{FF2B5EF4-FFF2-40B4-BE49-F238E27FC236}">
                <a16:creationId xmlns:a16="http://schemas.microsoft.com/office/drawing/2014/main" id="{2B519BB6-78AD-4E68-A9C3-3940C578A8E6}"/>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A5327032-3FEF-4FFF-BA99-DF1F94AB3F2D}"/>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EAB0B16D-5485-4477-9A11-37C6795B1FCA}"/>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0" name="TextBox 19">
            <a:extLst>
              <a:ext uri="{FF2B5EF4-FFF2-40B4-BE49-F238E27FC236}">
                <a16:creationId xmlns:a16="http://schemas.microsoft.com/office/drawing/2014/main" id="{5DBC1F45-7584-40AA-B8FA-282E36230E3E}"/>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year group and FAS</a:t>
            </a:r>
          </a:p>
        </p:txBody>
      </p:sp>
      <p:pic>
        <p:nvPicPr>
          <p:cNvPr id="12" name="Picture 11" descr="Logo, company name&#10;&#10;Description automatically generated">
            <a:extLst>
              <a:ext uri="{FF2B5EF4-FFF2-40B4-BE49-F238E27FC236}">
                <a16:creationId xmlns:a16="http://schemas.microsoft.com/office/drawing/2014/main" id="{FF1F6DF6-5CEF-42AC-9C62-5EADF525F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037CCB04-47D3-4C8D-A4CC-BC987D3D5ABD}"/>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14" name="Chart 13">
            <a:extLst>
              <a:ext uri="{FF2B5EF4-FFF2-40B4-BE49-F238E27FC236}">
                <a16:creationId xmlns:a16="http://schemas.microsoft.com/office/drawing/2014/main" id="{92A80D03-63A8-4DB0-9215-1515C631EA52}"/>
              </a:ext>
            </a:extLst>
          </p:cNvPr>
          <p:cNvGraphicFramePr>
            <a:graphicFrameLocks/>
          </p:cNvGraphicFramePr>
          <p:nvPr>
            <p:extLst>
              <p:ext uri="{D42A27DB-BD31-4B8C-83A1-F6EECF244321}">
                <p14:modId xmlns:p14="http://schemas.microsoft.com/office/powerpoint/2010/main" val="1088635053"/>
              </p:ext>
            </p:extLst>
          </p:nvPr>
        </p:nvGraphicFramePr>
        <p:xfrm>
          <a:off x="336000" y="1510379"/>
          <a:ext cx="5760000" cy="46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3C08B866-CF1F-48E6-AD00-196A6BE5C135}"/>
              </a:ext>
            </a:extLst>
          </p:cNvPr>
          <p:cNvGraphicFramePr>
            <a:graphicFrameLocks/>
          </p:cNvGraphicFramePr>
          <p:nvPr>
            <p:extLst>
              <p:ext uri="{D42A27DB-BD31-4B8C-83A1-F6EECF244321}">
                <p14:modId xmlns:p14="http://schemas.microsoft.com/office/powerpoint/2010/main" val="3371046303"/>
              </p:ext>
            </p:extLst>
          </p:nvPr>
        </p:nvGraphicFramePr>
        <p:xfrm>
          <a:off x="6313252" y="1510379"/>
          <a:ext cx="5542748" cy="46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4420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sp>
        <p:nvSpPr>
          <p:cNvPr id="17" name="Rectangle: Single Corner Rounded 16">
            <a:extLst>
              <a:ext uri="{FF2B5EF4-FFF2-40B4-BE49-F238E27FC236}">
                <a16:creationId xmlns:a16="http://schemas.microsoft.com/office/drawing/2014/main" id="{2B519BB6-78AD-4E68-A9C3-3940C578A8E6}"/>
              </a:ext>
            </a:extLst>
          </p:cNvPr>
          <p:cNvSpPr/>
          <p:nvPr/>
        </p:nvSpPr>
        <p:spPr>
          <a:xfrm rot="10800000" flipH="1">
            <a:off x="3957486" y="-9526"/>
            <a:ext cx="4412791"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A5327032-3FEF-4FFF-BA99-DF1F94AB3F2D}"/>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EAB0B16D-5485-4477-9A11-37C6795B1FCA}"/>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0" name="TextBox 19">
            <a:extLst>
              <a:ext uri="{FF2B5EF4-FFF2-40B4-BE49-F238E27FC236}">
                <a16:creationId xmlns:a16="http://schemas.microsoft.com/office/drawing/2014/main" id="{5DBC1F45-7584-40AA-B8FA-282E36230E3E}"/>
              </a:ext>
            </a:extLst>
          </p:cNvPr>
          <p:cNvSpPr txBox="1"/>
          <p:nvPr/>
        </p:nvSpPr>
        <p:spPr>
          <a:xfrm>
            <a:off x="4388948" y="175337"/>
            <a:ext cx="4081811" cy="523220"/>
          </a:xfrm>
          <a:prstGeom prst="rect">
            <a:avLst/>
          </a:prstGeom>
          <a:noFill/>
        </p:spPr>
        <p:txBody>
          <a:bodyPr wrap="square" rtlCol="0">
            <a:spAutoFit/>
          </a:bodyPr>
          <a:lstStyle/>
          <a:p>
            <a:r>
              <a:rPr lang="en-GB" sz="2800" dirty="0">
                <a:solidFill>
                  <a:srgbClr val="484043"/>
                </a:solidFill>
              </a:rPr>
              <a:t>By year group and gender</a:t>
            </a:r>
          </a:p>
        </p:txBody>
      </p:sp>
      <p:pic>
        <p:nvPicPr>
          <p:cNvPr id="12" name="Picture 11" descr="Logo, company name&#10;&#10;Description automatically generated">
            <a:extLst>
              <a:ext uri="{FF2B5EF4-FFF2-40B4-BE49-F238E27FC236}">
                <a16:creationId xmlns:a16="http://schemas.microsoft.com/office/drawing/2014/main" id="{FF1F6DF6-5CEF-42AC-9C62-5EADF525F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037CCB04-47D3-4C8D-A4CC-BC987D3D5ABD}"/>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16" name="Chart 15">
            <a:extLst>
              <a:ext uri="{FF2B5EF4-FFF2-40B4-BE49-F238E27FC236}">
                <a16:creationId xmlns:a16="http://schemas.microsoft.com/office/drawing/2014/main" id="{EAFF38B9-7E63-934D-84BE-CADDE2416196}"/>
              </a:ext>
            </a:extLst>
          </p:cNvPr>
          <p:cNvGraphicFramePr>
            <a:graphicFrameLocks/>
          </p:cNvGraphicFramePr>
          <p:nvPr>
            <p:extLst>
              <p:ext uri="{D42A27DB-BD31-4B8C-83A1-F6EECF244321}">
                <p14:modId xmlns:p14="http://schemas.microsoft.com/office/powerpoint/2010/main" val="1689120772"/>
              </p:ext>
            </p:extLst>
          </p:nvPr>
        </p:nvGraphicFramePr>
        <p:xfrm>
          <a:off x="162937" y="1792345"/>
          <a:ext cx="115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8354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sp>
        <p:nvSpPr>
          <p:cNvPr id="17" name="Rectangle: Single Corner Rounded 16">
            <a:extLst>
              <a:ext uri="{FF2B5EF4-FFF2-40B4-BE49-F238E27FC236}">
                <a16:creationId xmlns:a16="http://schemas.microsoft.com/office/drawing/2014/main" id="{2B519BB6-78AD-4E68-A9C3-3940C578A8E6}"/>
              </a:ext>
            </a:extLst>
          </p:cNvPr>
          <p:cNvSpPr/>
          <p:nvPr/>
        </p:nvSpPr>
        <p:spPr>
          <a:xfrm rot="10800000" flipH="1">
            <a:off x="3957486" y="-9526"/>
            <a:ext cx="4412791"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A5327032-3FEF-4FFF-BA99-DF1F94AB3F2D}"/>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EAB0B16D-5485-4477-9A11-37C6795B1FCA}"/>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0" name="TextBox 19">
            <a:extLst>
              <a:ext uri="{FF2B5EF4-FFF2-40B4-BE49-F238E27FC236}">
                <a16:creationId xmlns:a16="http://schemas.microsoft.com/office/drawing/2014/main" id="{5DBC1F45-7584-40AA-B8FA-282E36230E3E}"/>
              </a:ext>
            </a:extLst>
          </p:cNvPr>
          <p:cNvSpPr txBox="1"/>
          <p:nvPr/>
        </p:nvSpPr>
        <p:spPr>
          <a:xfrm>
            <a:off x="4388948" y="175337"/>
            <a:ext cx="4081811" cy="523220"/>
          </a:xfrm>
          <a:prstGeom prst="rect">
            <a:avLst/>
          </a:prstGeom>
          <a:noFill/>
        </p:spPr>
        <p:txBody>
          <a:bodyPr wrap="square" rtlCol="0">
            <a:spAutoFit/>
          </a:bodyPr>
          <a:lstStyle/>
          <a:p>
            <a:r>
              <a:rPr lang="en-GB" sz="2800" dirty="0">
                <a:solidFill>
                  <a:srgbClr val="484043"/>
                </a:solidFill>
              </a:rPr>
              <a:t>By year group and gender</a:t>
            </a:r>
          </a:p>
        </p:txBody>
      </p:sp>
      <p:pic>
        <p:nvPicPr>
          <p:cNvPr id="12" name="Picture 11" descr="Logo, company name&#10;&#10;Description automatically generated">
            <a:extLst>
              <a:ext uri="{FF2B5EF4-FFF2-40B4-BE49-F238E27FC236}">
                <a16:creationId xmlns:a16="http://schemas.microsoft.com/office/drawing/2014/main" id="{FF1F6DF6-5CEF-42AC-9C62-5EADF525F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037CCB04-47D3-4C8D-A4CC-BC987D3D5ABD}"/>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11" name="Chart 10">
            <a:extLst>
              <a:ext uri="{FF2B5EF4-FFF2-40B4-BE49-F238E27FC236}">
                <a16:creationId xmlns:a16="http://schemas.microsoft.com/office/drawing/2014/main" id="{FBC0F465-0750-DE4A-BE96-7EDDAA74ABB1}"/>
              </a:ext>
            </a:extLst>
          </p:cNvPr>
          <p:cNvGraphicFramePr>
            <a:graphicFrameLocks/>
          </p:cNvGraphicFramePr>
          <p:nvPr>
            <p:extLst>
              <p:ext uri="{D42A27DB-BD31-4B8C-83A1-F6EECF244321}">
                <p14:modId xmlns:p14="http://schemas.microsoft.com/office/powerpoint/2010/main" val="2358209980"/>
              </p:ext>
            </p:extLst>
          </p:nvPr>
        </p:nvGraphicFramePr>
        <p:xfrm>
          <a:off x="80940" y="1676725"/>
          <a:ext cx="5832000" cy="46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D7252AC8-E532-5147-B342-930A07235B28}"/>
              </a:ext>
            </a:extLst>
          </p:cNvPr>
          <p:cNvGraphicFramePr>
            <a:graphicFrameLocks/>
          </p:cNvGraphicFramePr>
          <p:nvPr>
            <p:extLst>
              <p:ext uri="{D42A27DB-BD31-4B8C-83A1-F6EECF244321}">
                <p14:modId xmlns:p14="http://schemas.microsoft.com/office/powerpoint/2010/main" val="3472614362"/>
              </p:ext>
            </p:extLst>
          </p:nvPr>
        </p:nvGraphicFramePr>
        <p:xfrm>
          <a:off x="6279062" y="1676725"/>
          <a:ext cx="5648938" cy="46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588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C0DDAB-25C6-406E-BBF9-5243EBC5005D}"/>
              </a:ext>
            </a:extLst>
          </p:cNvPr>
          <p:cNvSpPr>
            <a:spLocks noGrp="1"/>
          </p:cNvSpPr>
          <p:nvPr>
            <p:ph idx="4294967295"/>
          </p:nvPr>
        </p:nvSpPr>
        <p:spPr>
          <a:xfrm>
            <a:off x="943302" y="1464906"/>
            <a:ext cx="10849303" cy="4943126"/>
          </a:xfrm>
        </p:spPr>
        <p:txBody>
          <a:bodyPr>
            <a:normAutofit fontScale="40000" lnSpcReduction="20000"/>
          </a:bodyPr>
          <a:lstStyle/>
          <a:p>
            <a:pPr marL="0" indent="0">
              <a:buNone/>
            </a:pPr>
            <a:r>
              <a:rPr lang="en-GB" sz="3500" b="1" dirty="0">
                <a:solidFill>
                  <a:srgbClr val="484043"/>
                </a:solidFill>
              </a:rPr>
              <a:t>Confidence intervals</a:t>
            </a:r>
          </a:p>
          <a:p>
            <a:pPr marL="0" indent="0">
              <a:buNone/>
            </a:pPr>
            <a:r>
              <a:rPr lang="en-GB" sz="3500" dirty="0">
                <a:solidFill>
                  <a:srgbClr val="484043"/>
                </a:solidFill>
              </a:rPr>
              <a:t>(The red vertical lines) indicate that if repeated samples were taken and confidence intervals computed for each sample, 95% of the intervals would contain the true value. Only significant differences are reported within the commentary. Where results are reported as being the same for two groups, any differences fall within the margin of error.</a:t>
            </a:r>
          </a:p>
          <a:p>
            <a:pPr marL="0" indent="0">
              <a:buNone/>
            </a:pPr>
            <a:r>
              <a:rPr lang="en-GB" sz="3500" b="1" dirty="0">
                <a:solidFill>
                  <a:srgbClr val="484043"/>
                </a:solidFill>
              </a:rPr>
              <a:t>Moderate intensity activity</a:t>
            </a:r>
          </a:p>
          <a:p>
            <a:pPr marL="0" indent="0">
              <a:buNone/>
            </a:pPr>
            <a:r>
              <a:rPr lang="en-GB" sz="3500" dirty="0">
                <a:solidFill>
                  <a:srgbClr val="484043"/>
                </a:solidFill>
              </a:rPr>
              <a:t>Is defined as activity where you raise your heart rate and feel a little out of breath (children were asked whether it made them breathe faster)</a:t>
            </a:r>
          </a:p>
          <a:p>
            <a:pPr marL="0" indent="0">
              <a:buNone/>
            </a:pPr>
            <a:r>
              <a:rPr lang="en-GB" sz="3500" b="1" dirty="0">
                <a:solidFill>
                  <a:srgbClr val="484043"/>
                </a:solidFill>
              </a:rPr>
              <a:t>Identify as needing extra help (disability)</a:t>
            </a:r>
            <a:r>
              <a:rPr lang="en-GB" sz="3500" dirty="0">
                <a:solidFill>
                  <a:srgbClr val="484043"/>
                </a:solidFill>
              </a:rPr>
              <a:t>	</a:t>
            </a:r>
          </a:p>
          <a:p>
            <a:pPr marL="0" indent="0">
              <a:buNone/>
            </a:pPr>
            <a:r>
              <a:rPr lang="en-GB" sz="3500" dirty="0">
                <a:solidFill>
                  <a:srgbClr val="484043"/>
                </a:solidFill>
              </a:rPr>
              <a:t>The questions asked about disability varied by age. Year 3-6 pupils were asked a simpler question about whether they need extra help with a list of tasks which included:  using your hands for writing or to pick things up, seeing and using your eyes (includes colour blindness), hearing and using your ears, speaking, breathing, reading or writing, using numbers, how you feel, how you behave (includes Autism or anger problems), concentrating and paying attention</a:t>
            </a:r>
          </a:p>
          <a:p>
            <a:pPr marL="0" indent="0">
              <a:buNone/>
            </a:pPr>
            <a:r>
              <a:rPr lang="en-GB" sz="3500" dirty="0">
                <a:solidFill>
                  <a:srgbClr val="484043"/>
                </a:solidFill>
              </a:rPr>
              <a:t>Parents of year 1-2 and pupils in year 7-11 were asked ‘Do you have a disability, or a special educational need (e.g. dyslexia) which means you need extra help to do things’. If the answer was ‘yes’ they were asked ‘Does this disability or special educational need affect you in any of the following areas?’ A similar list was provided but with more categories and detail than for year 3-6 pupils.  </a:t>
            </a:r>
          </a:p>
          <a:p>
            <a:pPr marL="0" indent="0">
              <a:buNone/>
            </a:pPr>
            <a:r>
              <a:rPr lang="en-GB" sz="3500" dirty="0">
                <a:solidFill>
                  <a:srgbClr val="484043"/>
                </a:solidFill>
              </a:rPr>
              <a:t>Those who reported they needed help with anything (year 3-6) or said yes to the initial question (year 7- 11) were defined as having a disability.</a:t>
            </a:r>
          </a:p>
          <a:p>
            <a:pPr marL="0" indent="0">
              <a:buNone/>
            </a:pPr>
            <a:r>
              <a:rPr lang="en-GB" sz="3500" dirty="0">
                <a:solidFill>
                  <a:srgbClr val="484043"/>
                </a:solidFill>
              </a:rPr>
              <a:t>We have referred to this as ‘identifying as needing extra help’.  It is possible that some children may have identified a disability due to a lack of comprehension of the question.</a:t>
            </a:r>
          </a:p>
          <a:p>
            <a:pPr marL="0" indent="0">
              <a:buNone/>
            </a:pPr>
            <a:r>
              <a:rPr lang="en-GB" sz="3500" b="1" dirty="0">
                <a:solidFill>
                  <a:srgbClr val="484043"/>
                </a:solidFill>
              </a:rPr>
              <a:t>Family affluence score (FAS)</a:t>
            </a:r>
          </a:p>
          <a:p>
            <a:pPr marL="0" indent="0">
              <a:buNone/>
            </a:pPr>
            <a:r>
              <a:rPr lang="en-GB" sz="3500" dirty="0">
                <a:solidFill>
                  <a:srgbClr val="484043"/>
                </a:solidFill>
              </a:rPr>
              <a:t>This is a standard scale developed for the Health Behaviour in School Aged Children Survey (an international study of 11-15 year olds) which involves asking a series of questions and provides an overall score between 0-13: </a:t>
            </a:r>
          </a:p>
          <a:p>
            <a:pPr marL="0" indent="0">
              <a:buNone/>
            </a:pPr>
            <a:r>
              <a:rPr lang="en-GB" sz="3500" dirty="0">
                <a:solidFill>
                  <a:srgbClr val="484043"/>
                </a:solidFill>
              </a:rPr>
              <a:t>Low family affluence (score range 0-6), medium family affluence (score range 7-10) or high family affluence (score range 11-13)</a:t>
            </a:r>
          </a:p>
          <a:p>
            <a:pPr marL="0" indent="0">
              <a:buNone/>
            </a:pPr>
            <a:endParaRPr lang="en-GB" dirty="0"/>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9DC1EAB7-D13F-4B1B-AC30-FB0724804985}"/>
              </a:ext>
            </a:extLst>
          </p:cNvPr>
          <p:cNvSpPr>
            <a:spLocks noGrp="1"/>
          </p:cNvSpPr>
          <p:nvPr>
            <p:ph type="title"/>
          </p:nvPr>
        </p:nvSpPr>
        <p:spPr/>
        <p:txBody>
          <a:bodyPr>
            <a:normAutofit/>
          </a:bodyPr>
          <a:lstStyle/>
          <a:p>
            <a:pPr algn="r"/>
            <a:r>
              <a:rPr lang="en-GB" sz="3600" b="1" dirty="0"/>
              <a:t>Definitions</a:t>
            </a:r>
          </a:p>
        </p:txBody>
      </p:sp>
      <p:pic>
        <p:nvPicPr>
          <p:cNvPr id="5" name="Picture 4">
            <a:extLst>
              <a:ext uri="{FF2B5EF4-FFF2-40B4-BE49-F238E27FC236}">
                <a16:creationId xmlns:a16="http://schemas.microsoft.com/office/drawing/2014/main" id="{57B769FF-BC51-4F1F-9B3F-50146C2C9326}"/>
              </a:ext>
            </a:extLst>
          </p:cNvPr>
          <p:cNvPicPr>
            <a:picLocks noChangeAspect="1"/>
          </p:cNvPicPr>
          <p:nvPr/>
        </p:nvPicPr>
        <p:blipFill rotWithShape="1">
          <a:blip r:embed="rId3"/>
          <a:srcRect l="-14729" t="-18407" r="-8548" b="754"/>
          <a:stretch/>
        </p:blipFill>
        <p:spPr>
          <a:xfrm>
            <a:off x="253295" y="1577208"/>
            <a:ext cx="584905" cy="615717"/>
          </a:xfrm>
          <a:prstGeom prst="ellipse">
            <a:avLst/>
          </a:prstGeom>
          <a:ln w="9525">
            <a:solidFill>
              <a:srgbClr val="484043"/>
            </a:solidFill>
          </a:ln>
        </p:spPr>
      </p:pic>
    </p:spTree>
    <p:extLst>
      <p:ext uri="{BB962C8B-B14F-4D97-AF65-F5344CB8AC3E}">
        <p14:creationId xmlns:p14="http://schemas.microsoft.com/office/powerpoint/2010/main" val="4108094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9B6C24-658F-4CFF-9A25-8ED705125733}"/>
              </a:ext>
            </a:extLst>
          </p:cNvPr>
          <p:cNvSpPr txBox="1"/>
          <p:nvPr/>
        </p:nvSpPr>
        <p:spPr>
          <a:xfrm>
            <a:off x="5529942" y="6508526"/>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sp>
        <p:nvSpPr>
          <p:cNvPr id="17" name="Rectangle: Single Corner Rounded 16">
            <a:extLst>
              <a:ext uri="{FF2B5EF4-FFF2-40B4-BE49-F238E27FC236}">
                <a16:creationId xmlns:a16="http://schemas.microsoft.com/office/drawing/2014/main" id="{2B519BB6-78AD-4E68-A9C3-3940C578A8E6}"/>
              </a:ext>
            </a:extLst>
          </p:cNvPr>
          <p:cNvSpPr/>
          <p:nvPr/>
        </p:nvSpPr>
        <p:spPr>
          <a:xfrm rot="10800000" flipH="1">
            <a:off x="3957487" y="-9526"/>
            <a:ext cx="3910906" cy="1016000"/>
          </a:xfrm>
          <a:prstGeom prst="round1Rect">
            <a:avLst>
              <a:gd name="adj" fmla="val 29458"/>
            </a:avLst>
          </a:prstGeom>
          <a:solidFill>
            <a:srgbClr val="06A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Single Corner Rounded 17">
            <a:extLst>
              <a:ext uri="{FF2B5EF4-FFF2-40B4-BE49-F238E27FC236}">
                <a16:creationId xmlns:a16="http://schemas.microsoft.com/office/drawing/2014/main" id="{A5327032-3FEF-4FFF-BA99-DF1F94AB3F2D}"/>
              </a:ext>
            </a:extLst>
          </p:cNvPr>
          <p:cNvSpPr/>
          <p:nvPr/>
        </p:nvSpPr>
        <p:spPr>
          <a:xfrm rot="10800000" flipH="1">
            <a:off x="1" y="-2975"/>
            <a:ext cx="4295273" cy="1016000"/>
          </a:xfrm>
          <a:prstGeom prst="round1Rect">
            <a:avLst>
              <a:gd name="adj" fmla="val 29458"/>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EAB0B16D-5485-4477-9A11-37C6795B1FCA}"/>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Physical activity behaviour</a:t>
            </a:r>
          </a:p>
        </p:txBody>
      </p:sp>
      <p:sp>
        <p:nvSpPr>
          <p:cNvPr id="20" name="TextBox 19">
            <a:extLst>
              <a:ext uri="{FF2B5EF4-FFF2-40B4-BE49-F238E27FC236}">
                <a16:creationId xmlns:a16="http://schemas.microsoft.com/office/drawing/2014/main" id="{5DBC1F45-7584-40AA-B8FA-282E36230E3E}"/>
              </a:ext>
            </a:extLst>
          </p:cNvPr>
          <p:cNvSpPr txBox="1"/>
          <p:nvPr/>
        </p:nvSpPr>
        <p:spPr>
          <a:xfrm>
            <a:off x="4388949" y="175337"/>
            <a:ext cx="3479444" cy="523220"/>
          </a:xfrm>
          <a:prstGeom prst="rect">
            <a:avLst/>
          </a:prstGeom>
          <a:noFill/>
        </p:spPr>
        <p:txBody>
          <a:bodyPr wrap="square" rtlCol="0">
            <a:spAutoFit/>
          </a:bodyPr>
          <a:lstStyle/>
          <a:p>
            <a:r>
              <a:rPr lang="en-GB" sz="2800" dirty="0">
                <a:solidFill>
                  <a:srgbClr val="484043"/>
                </a:solidFill>
              </a:rPr>
              <a:t>By year group and FAS</a:t>
            </a:r>
          </a:p>
        </p:txBody>
      </p:sp>
      <p:pic>
        <p:nvPicPr>
          <p:cNvPr id="12" name="Picture 11" descr="Logo, company name&#10;&#10;Description automatically generated">
            <a:extLst>
              <a:ext uri="{FF2B5EF4-FFF2-40B4-BE49-F238E27FC236}">
                <a16:creationId xmlns:a16="http://schemas.microsoft.com/office/drawing/2014/main" id="{FF1F6DF6-5CEF-42AC-9C62-5EADF525F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15" name="TextBox 14">
            <a:extLst>
              <a:ext uri="{FF2B5EF4-FFF2-40B4-BE49-F238E27FC236}">
                <a16:creationId xmlns:a16="http://schemas.microsoft.com/office/drawing/2014/main" id="{037CCB04-47D3-4C8D-A4CC-BC987D3D5ABD}"/>
              </a:ext>
            </a:extLst>
          </p:cNvPr>
          <p:cNvSpPr txBox="1"/>
          <p:nvPr/>
        </p:nvSpPr>
        <p:spPr>
          <a:xfrm>
            <a:off x="1082889" y="1002975"/>
            <a:ext cx="7508662" cy="369332"/>
          </a:xfrm>
          <a:prstGeom prst="rect">
            <a:avLst/>
          </a:prstGeom>
          <a:noFill/>
        </p:spPr>
        <p:txBody>
          <a:bodyPr wrap="square">
            <a:spAutoFit/>
          </a:bodyPr>
          <a:lstStyle/>
          <a:p>
            <a:r>
              <a:rPr lang="en-GB" dirty="0">
                <a:solidFill>
                  <a:srgbClr val="484043"/>
                </a:solidFill>
              </a:rPr>
              <a:t>Percentage who are active, achieving an average of 30 minutes or more a day</a:t>
            </a:r>
          </a:p>
        </p:txBody>
      </p:sp>
      <p:graphicFrame>
        <p:nvGraphicFramePr>
          <p:cNvPr id="16" name="Chart Placeholder 15">
            <a:extLst>
              <a:ext uri="{FF2B5EF4-FFF2-40B4-BE49-F238E27FC236}">
                <a16:creationId xmlns:a16="http://schemas.microsoft.com/office/drawing/2014/main" id="{6A0849E5-7E71-0F44-BE40-BE726195A2F1}"/>
              </a:ext>
            </a:extLst>
          </p:cNvPr>
          <p:cNvGraphicFramePr>
            <a:graphicFrameLocks noGrp="1"/>
          </p:cNvGraphicFramePr>
          <p:nvPr>
            <p:ph type="chart" sz="quarter" idx="10"/>
            <p:extLst>
              <p:ext uri="{D42A27DB-BD31-4B8C-83A1-F6EECF244321}">
                <p14:modId xmlns:p14="http://schemas.microsoft.com/office/powerpoint/2010/main" val="1005577230"/>
              </p:ext>
            </p:extLst>
          </p:nvPr>
        </p:nvGraphicFramePr>
        <p:xfrm>
          <a:off x="119063" y="1453414"/>
          <a:ext cx="5832475" cy="4737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Placeholder 20">
            <a:extLst>
              <a:ext uri="{FF2B5EF4-FFF2-40B4-BE49-F238E27FC236}">
                <a16:creationId xmlns:a16="http://schemas.microsoft.com/office/drawing/2014/main" id="{B8110513-5B9F-FE4C-9674-F3167DFEB90D}"/>
              </a:ext>
            </a:extLst>
          </p:cNvPr>
          <p:cNvGraphicFramePr>
            <a:graphicFrameLocks noGrp="1"/>
          </p:cNvGraphicFramePr>
          <p:nvPr>
            <p:ph type="chart" sz="quarter" idx="11"/>
            <p:extLst>
              <p:ext uri="{D42A27DB-BD31-4B8C-83A1-F6EECF244321}">
                <p14:modId xmlns:p14="http://schemas.microsoft.com/office/powerpoint/2010/main" val="785381443"/>
              </p:ext>
            </p:extLst>
          </p:nvPr>
        </p:nvGraphicFramePr>
        <p:xfrm>
          <a:off x="6332706" y="1453414"/>
          <a:ext cx="5702132" cy="47378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9184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tial Circle 4">
            <a:extLst>
              <a:ext uri="{FF2B5EF4-FFF2-40B4-BE49-F238E27FC236}">
                <a16:creationId xmlns:a16="http://schemas.microsoft.com/office/drawing/2014/main" id="{322C2E43-9AD1-492F-A2E2-466F09AA15F4}"/>
              </a:ext>
            </a:extLst>
          </p:cNvPr>
          <p:cNvSpPr>
            <a:spLocks noChangeAspect="1"/>
          </p:cNvSpPr>
          <p:nvPr/>
        </p:nvSpPr>
        <p:spPr>
          <a:xfrm>
            <a:off x="1929727" y="2834569"/>
            <a:ext cx="2330595" cy="1800000"/>
          </a:xfrm>
          <a:prstGeom prst="pie">
            <a:avLst>
              <a:gd name="adj1" fmla="val 5447403"/>
              <a:gd name="adj2" fmla="val 16200000"/>
            </a:avLst>
          </a:prstGeom>
          <a:solidFill>
            <a:srgbClr val="1A5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6" name="Partial Circle 5">
            <a:extLst>
              <a:ext uri="{FF2B5EF4-FFF2-40B4-BE49-F238E27FC236}">
                <a16:creationId xmlns:a16="http://schemas.microsoft.com/office/drawing/2014/main" id="{1B63D032-6677-4B37-A8BC-691C0D220E23}"/>
              </a:ext>
            </a:extLst>
          </p:cNvPr>
          <p:cNvSpPr>
            <a:spLocks noChangeAspect="1"/>
          </p:cNvSpPr>
          <p:nvPr/>
        </p:nvSpPr>
        <p:spPr>
          <a:xfrm rot="10800000">
            <a:off x="1867870" y="2717569"/>
            <a:ext cx="2633572" cy="2034000"/>
          </a:xfrm>
          <a:prstGeom prst="pie">
            <a:avLst>
              <a:gd name="adj1" fmla="val 5447403"/>
              <a:gd name="adj2" fmla="val 16200000"/>
            </a:avLst>
          </a:prstGeom>
          <a:solidFill>
            <a:srgbClr val="64B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Partial Circle 6">
            <a:extLst>
              <a:ext uri="{FF2B5EF4-FFF2-40B4-BE49-F238E27FC236}">
                <a16:creationId xmlns:a16="http://schemas.microsoft.com/office/drawing/2014/main" id="{7E01F873-CC02-47E0-A5A3-C63277417016}"/>
              </a:ext>
            </a:extLst>
          </p:cNvPr>
          <p:cNvSpPr>
            <a:spLocks noChangeAspect="1"/>
          </p:cNvSpPr>
          <p:nvPr/>
        </p:nvSpPr>
        <p:spPr>
          <a:xfrm>
            <a:off x="7375679" y="2834569"/>
            <a:ext cx="2330595" cy="1800000"/>
          </a:xfrm>
          <a:prstGeom prst="pie">
            <a:avLst>
              <a:gd name="adj1" fmla="val 5447403"/>
              <a:gd name="adj2" fmla="val 16200000"/>
            </a:avLst>
          </a:prstGeom>
          <a:solidFill>
            <a:srgbClr val="1A5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Partial Circle 7">
            <a:extLst>
              <a:ext uri="{FF2B5EF4-FFF2-40B4-BE49-F238E27FC236}">
                <a16:creationId xmlns:a16="http://schemas.microsoft.com/office/drawing/2014/main" id="{35603CC3-DD72-4983-A684-A4DA6FF62D7A}"/>
              </a:ext>
            </a:extLst>
          </p:cNvPr>
          <p:cNvSpPr>
            <a:spLocks noChangeAspect="1"/>
          </p:cNvSpPr>
          <p:nvPr/>
        </p:nvSpPr>
        <p:spPr>
          <a:xfrm rot="10800000">
            <a:off x="6962070" y="2456097"/>
            <a:ext cx="3323428" cy="2566800"/>
          </a:xfrm>
          <a:prstGeom prst="pie">
            <a:avLst>
              <a:gd name="adj1" fmla="val 5447403"/>
              <a:gd name="adj2" fmla="val 16200000"/>
            </a:avLst>
          </a:prstGeom>
          <a:solidFill>
            <a:srgbClr val="64B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92BB9AA5-E784-4A6C-9D7A-7F21C6C95000}"/>
              </a:ext>
            </a:extLst>
          </p:cNvPr>
          <p:cNvSpPr txBox="1"/>
          <p:nvPr/>
        </p:nvSpPr>
        <p:spPr>
          <a:xfrm>
            <a:off x="2177431" y="4654590"/>
            <a:ext cx="1158227" cy="369332"/>
          </a:xfrm>
          <a:prstGeom prst="rect">
            <a:avLst/>
          </a:prstGeom>
          <a:noFill/>
        </p:spPr>
        <p:txBody>
          <a:bodyPr wrap="square" rtlCol="0">
            <a:spAutoFit/>
          </a:bodyPr>
          <a:lstStyle/>
          <a:p>
            <a:r>
              <a:rPr lang="en-GB" b="1" dirty="0">
                <a:solidFill>
                  <a:srgbClr val="1A546E"/>
                </a:solidFill>
              </a:rPr>
              <a:t>2015/16</a:t>
            </a:r>
          </a:p>
        </p:txBody>
      </p:sp>
      <p:sp>
        <p:nvSpPr>
          <p:cNvPr id="10" name="TextBox 9">
            <a:extLst>
              <a:ext uri="{FF2B5EF4-FFF2-40B4-BE49-F238E27FC236}">
                <a16:creationId xmlns:a16="http://schemas.microsoft.com/office/drawing/2014/main" id="{96DD668B-C516-4B00-A749-50C47036CC6E}"/>
              </a:ext>
            </a:extLst>
          </p:cNvPr>
          <p:cNvSpPr txBox="1"/>
          <p:nvPr/>
        </p:nvSpPr>
        <p:spPr>
          <a:xfrm>
            <a:off x="3159851" y="2992751"/>
            <a:ext cx="1474106" cy="1477328"/>
          </a:xfrm>
          <a:prstGeom prst="rect">
            <a:avLst/>
          </a:prstGeom>
          <a:noFill/>
        </p:spPr>
        <p:txBody>
          <a:bodyPr wrap="square" rtlCol="0">
            <a:spAutoFit/>
          </a:bodyPr>
          <a:lstStyle/>
          <a:p>
            <a:r>
              <a:rPr lang="en-GB" sz="3200" dirty="0">
                <a:solidFill>
                  <a:schemeClr val="bg1"/>
                </a:solidFill>
              </a:rPr>
              <a:t>13.6% </a:t>
            </a:r>
          </a:p>
          <a:p>
            <a:r>
              <a:rPr lang="en-GB" sz="3200" dirty="0">
                <a:solidFill>
                  <a:schemeClr val="bg1"/>
                </a:solidFill>
              </a:rPr>
              <a:t>bigger</a:t>
            </a:r>
          </a:p>
          <a:p>
            <a:endParaRPr lang="en-GB" sz="600" dirty="0">
              <a:solidFill>
                <a:schemeClr val="bg1"/>
              </a:solidFill>
            </a:endParaRPr>
          </a:p>
          <a:p>
            <a:r>
              <a:rPr lang="en-GB" dirty="0">
                <a:solidFill>
                  <a:srgbClr val="FFFFFF"/>
                </a:solidFill>
              </a:rPr>
              <a:t>107,000</a:t>
            </a:r>
          </a:p>
        </p:txBody>
      </p:sp>
      <p:sp>
        <p:nvSpPr>
          <p:cNvPr id="11" name="TextBox 10">
            <a:extLst>
              <a:ext uri="{FF2B5EF4-FFF2-40B4-BE49-F238E27FC236}">
                <a16:creationId xmlns:a16="http://schemas.microsoft.com/office/drawing/2014/main" id="{3CEA74D3-D8D8-4DD1-B2B3-C892C6B06536}"/>
              </a:ext>
            </a:extLst>
          </p:cNvPr>
          <p:cNvSpPr txBox="1"/>
          <p:nvPr/>
        </p:nvSpPr>
        <p:spPr>
          <a:xfrm>
            <a:off x="7560453" y="3518010"/>
            <a:ext cx="856489" cy="369332"/>
          </a:xfrm>
          <a:prstGeom prst="rect">
            <a:avLst/>
          </a:prstGeom>
          <a:noFill/>
        </p:spPr>
        <p:txBody>
          <a:bodyPr wrap="square" rtlCol="0">
            <a:spAutoFit/>
          </a:bodyPr>
          <a:lstStyle/>
          <a:p>
            <a:r>
              <a:rPr lang="en-GB" dirty="0">
                <a:solidFill>
                  <a:srgbClr val="FFFFFF"/>
                </a:solidFill>
              </a:rPr>
              <a:t>11,000</a:t>
            </a:r>
          </a:p>
        </p:txBody>
      </p:sp>
      <p:sp>
        <p:nvSpPr>
          <p:cNvPr id="12" name="TextBox 11">
            <a:extLst>
              <a:ext uri="{FF2B5EF4-FFF2-40B4-BE49-F238E27FC236}">
                <a16:creationId xmlns:a16="http://schemas.microsoft.com/office/drawing/2014/main" id="{F73776F8-AF63-4864-9E75-89C806DE7748}"/>
              </a:ext>
            </a:extLst>
          </p:cNvPr>
          <p:cNvSpPr txBox="1"/>
          <p:nvPr/>
        </p:nvSpPr>
        <p:spPr>
          <a:xfrm>
            <a:off x="2121210" y="5331544"/>
            <a:ext cx="2380232" cy="369332"/>
          </a:xfrm>
          <a:prstGeom prst="rect">
            <a:avLst/>
          </a:prstGeom>
          <a:noFill/>
          <a:ln w="19050">
            <a:solidFill>
              <a:srgbClr val="1A546E"/>
            </a:solidFill>
          </a:ln>
        </p:spPr>
        <p:txBody>
          <a:bodyPr wrap="square" rtlCol="0">
            <a:spAutoFit/>
          </a:bodyPr>
          <a:lstStyle/>
          <a:p>
            <a:r>
              <a:rPr lang="en-GB" b="1" dirty="0">
                <a:solidFill>
                  <a:srgbClr val="1A546E"/>
                </a:solidFill>
              </a:rPr>
              <a:t>Total</a:t>
            </a:r>
            <a:r>
              <a:rPr lang="en-GB" dirty="0">
                <a:solidFill>
                  <a:srgbClr val="484043"/>
                </a:solidFill>
              </a:rPr>
              <a:t> school population</a:t>
            </a:r>
          </a:p>
        </p:txBody>
      </p:sp>
      <p:sp>
        <p:nvSpPr>
          <p:cNvPr id="13" name="TextBox 12">
            <a:extLst>
              <a:ext uri="{FF2B5EF4-FFF2-40B4-BE49-F238E27FC236}">
                <a16:creationId xmlns:a16="http://schemas.microsoft.com/office/drawing/2014/main" id="{D89B5419-9BE8-47C9-97A0-CF92253B28B2}"/>
              </a:ext>
            </a:extLst>
          </p:cNvPr>
          <p:cNvSpPr txBox="1"/>
          <p:nvPr/>
        </p:nvSpPr>
        <p:spPr>
          <a:xfrm>
            <a:off x="7560453" y="5330268"/>
            <a:ext cx="2483933" cy="369332"/>
          </a:xfrm>
          <a:prstGeom prst="rect">
            <a:avLst/>
          </a:prstGeom>
          <a:noFill/>
          <a:ln w="19050">
            <a:solidFill>
              <a:srgbClr val="1A546E"/>
            </a:solidFill>
          </a:ln>
        </p:spPr>
        <p:txBody>
          <a:bodyPr wrap="square" rtlCol="0">
            <a:spAutoFit/>
          </a:bodyPr>
          <a:lstStyle/>
          <a:p>
            <a:r>
              <a:rPr lang="en-GB" b="1" dirty="0">
                <a:solidFill>
                  <a:srgbClr val="1A546E"/>
                </a:solidFill>
              </a:rPr>
              <a:t>BAME</a:t>
            </a:r>
            <a:r>
              <a:rPr lang="en-GB" dirty="0">
                <a:solidFill>
                  <a:srgbClr val="484043"/>
                </a:solidFill>
              </a:rPr>
              <a:t> school population</a:t>
            </a:r>
          </a:p>
        </p:txBody>
      </p:sp>
      <p:sp>
        <p:nvSpPr>
          <p:cNvPr id="14" name="TextBox 13">
            <a:extLst>
              <a:ext uri="{FF2B5EF4-FFF2-40B4-BE49-F238E27FC236}">
                <a16:creationId xmlns:a16="http://schemas.microsoft.com/office/drawing/2014/main" id="{C170BB5C-8A6C-40EE-977D-839E10E55F09}"/>
              </a:ext>
            </a:extLst>
          </p:cNvPr>
          <p:cNvSpPr txBox="1"/>
          <p:nvPr/>
        </p:nvSpPr>
        <p:spPr>
          <a:xfrm>
            <a:off x="2306323" y="6408032"/>
            <a:ext cx="4390238" cy="369332"/>
          </a:xfrm>
          <a:prstGeom prst="rect">
            <a:avLst/>
          </a:prstGeom>
          <a:noFill/>
        </p:spPr>
        <p:txBody>
          <a:bodyPr wrap="square" rtlCol="0">
            <a:spAutoFit/>
          </a:bodyPr>
          <a:lstStyle/>
          <a:p>
            <a:r>
              <a:rPr lang="en-GB" dirty="0">
                <a:solidFill>
                  <a:srgbClr val="484043"/>
                </a:solidFill>
              </a:rPr>
              <a:t>Pupil populations rounded to nearest 1,000</a:t>
            </a:r>
          </a:p>
        </p:txBody>
      </p:sp>
      <p:sp>
        <p:nvSpPr>
          <p:cNvPr id="15" name="TextBox 14">
            <a:extLst>
              <a:ext uri="{FF2B5EF4-FFF2-40B4-BE49-F238E27FC236}">
                <a16:creationId xmlns:a16="http://schemas.microsoft.com/office/drawing/2014/main" id="{C544B974-D4FF-455B-8D6F-FC3C62E5D2BF}"/>
              </a:ext>
            </a:extLst>
          </p:cNvPr>
          <p:cNvSpPr txBox="1"/>
          <p:nvPr/>
        </p:nvSpPr>
        <p:spPr>
          <a:xfrm>
            <a:off x="8676343" y="3004478"/>
            <a:ext cx="1474106" cy="1969770"/>
          </a:xfrm>
          <a:prstGeom prst="rect">
            <a:avLst/>
          </a:prstGeom>
          <a:noFill/>
        </p:spPr>
        <p:txBody>
          <a:bodyPr wrap="square" rtlCol="0">
            <a:spAutoFit/>
          </a:bodyPr>
          <a:lstStyle/>
          <a:p>
            <a:r>
              <a:rPr lang="en-GB" sz="3200" dirty="0">
                <a:solidFill>
                  <a:schemeClr val="bg1"/>
                </a:solidFill>
              </a:rPr>
              <a:t>40.3% </a:t>
            </a:r>
          </a:p>
          <a:p>
            <a:r>
              <a:rPr lang="en-GB" sz="3200" dirty="0">
                <a:solidFill>
                  <a:schemeClr val="bg1"/>
                </a:solidFill>
              </a:rPr>
              <a:t>bigger</a:t>
            </a:r>
          </a:p>
          <a:p>
            <a:endParaRPr lang="en-GB" sz="600" dirty="0">
              <a:solidFill>
                <a:schemeClr val="bg1"/>
              </a:solidFill>
            </a:endParaRPr>
          </a:p>
          <a:p>
            <a:r>
              <a:rPr lang="en-GB" sz="2000" dirty="0">
                <a:solidFill>
                  <a:srgbClr val="FFFFFF"/>
                </a:solidFill>
              </a:rPr>
              <a:t>16,000</a:t>
            </a:r>
          </a:p>
          <a:p>
            <a:endParaRPr lang="en-GB" sz="3200" dirty="0">
              <a:solidFill>
                <a:schemeClr val="bg1"/>
              </a:solidFill>
            </a:endParaRPr>
          </a:p>
        </p:txBody>
      </p:sp>
      <p:sp>
        <p:nvSpPr>
          <p:cNvPr id="16" name="TextBox 15">
            <a:extLst>
              <a:ext uri="{FF2B5EF4-FFF2-40B4-BE49-F238E27FC236}">
                <a16:creationId xmlns:a16="http://schemas.microsoft.com/office/drawing/2014/main" id="{29CA9A7F-B2A2-4B64-88F3-9821BF375ADD}"/>
              </a:ext>
            </a:extLst>
          </p:cNvPr>
          <p:cNvSpPr txBox="1"/>
          <p:nvPr/>
        </p:nvSpPr>
        <p:spPr>
          <a:xfrm>
            <a:off x="2107592" y="3531544"/>
            <a:ext cx="1297904" cy="369332"/>
          </a:xfrm>
          <a:prstGeom prst="rect">
            <a:avLst/>
          </a:prstGeom>
          <a:noFill/>
        </p:spPr>
        <p:txBody>
          <a:bodyPr wrap="square" rtlCol="0">
            <a:spAutoFit/>
          </a:bodyPr>
          <a:lstStyle/>
          <a:p>
            <a:r>
              <a:rPr lang="en-GB" dirty="0">
                <a:solidFill>
                  <a:srgbClr val="FFFFFF"/>
                </a:solidFill>
              </a:rPr>
              <a:t>94,000</a:t>
            </a:r>
          </a:p>
        </p:txBody>
      </p:sp>
      <p:sp>
        <p:nvSpPr>
          <p:cNvPr id="17" name="TextBox 16">
            <a:extLst>
              <a:ext uri="{FF2B5EF4-FFF2-40B4-BE49-F238E27FC236}">
                <a16:creationId xmlns:a16="http://schemas.microsoft.com/office/drawing/2014/main" id="{4A13149F-11BE-493B-B4AA-BF6A251D32FA}"/>
              </a:ext>
            </a:extLst>
          </p:cNvPr>
          <p:cNvSpPr txBox="1"/>
          <p:nvPr/>
        </p:nvSpPr>
        <p:spPr>
          <a:xfrm>
            <a:off x="3124038" y="2321564"/>
            <a:ext cx="1158227" cy="369332"/>
          </a:xfrm>
          <a:prstGeom prst="rect">
            <a:avLst/>
          </a:prstGeom>
          <a:noFill/>
        </p:spPr>
        <p:txBody>
          <a:bodyPr wrap="square" rtlCol="0">
            <a:spAutoFit/>
          </a:bodyPr>
          <a:lstStyle/>
          <a:p>
            <a:r>
              <a:rPr lang="en-GB" b="1" dirty="0">
                <a:solidFill>
                  <a:srgbClr val="64B8C7"/>
                </a:solidFill>
              </a:rPr>
              <a:t>2019/20</a:t>
            </a:r>
          </a:p>
        </p:txBody>
      </p:sp>
      <p:sp>
        <p:nvSpPr>
          <p:cNvPr id="18" name="TextBox 17">
            <a:extLst>
              <a:ext uri="{FF2B5EF4-FFF2-40B4-BE49-F238E27FC236}">
                <a16:creationId xmlns:a16="http://schemas.microsoft.com/office/drawing/2014/main" id="{AAA3327D-C40D-4332-8F19-693C0DA3CF46}"/>
              </a:ext>
            </a:extLst>
          </p:cNvPr>
          <p:cNvSpPr txBox="1"/>
          <p:nvPr/>
        </p:nvSpPr>
        <p:spPr>
          <a:xfrm>
            <a:off x="8572697" y="2116418"/>
            <a:ext cx="1158227" cy="369332"/>
          </a:xfrm>
          <a:prstGeom prst="rect">
            <a:avLst/>
          </a:prstGeom>
          <a:noFill/>
        </p:spPr>
        <p:txBody>
          <a:bodyPr wrap="square" rtlCol="0">
            <a:spAutoFit/>
          </a:bodyPr>
          <a:lstStyle/>
          <a:p>
            <a:r>
              <a:rPr lang="en-GB" b="1" dirty="0">
                <a:solidFill>
                  <a:srgbClr val="64B8C7"/>
                </a:solidFill>
              </a:rPr>
              <a:t>2019/20</a:t>
            </a:r>
          </a:p>
        </p:txBody>
      </p:sp>
      <p:sp>
        <p:nvSpPr>
          <p:cNvPr id="19" name="TextBox 18">
            <a:extLst>
              <a:ext uri="{FF2B5EF4-FFF2-40B4-BE49-F238E27FC236}">
                <a16:creationId xmlns:a16="http://schemas.microsoft.com/office/drawing/2014/main" id="{D02ACFFE-18AC-405A-B90A-F1D48AE11D1E}"/>
              </a:ext>
            </a:extLst>
          </p:cNvPr>
          <p:cNvSpPr txBox="1"/>
          <p:nvPr/>
        </p:nvSpPr>
        <p:spPr>
          <a:xfrm>
            <a:off x="7627415" y="4700763"/>
            <a:ext cx="1158227" cy="369332"/>
          </a:xfrm>
          <a:prstGeom prst="rect">
            <a:avLst/>
          </a:prstGeom>
          <a:noFill/>
        </p:spPr>
        <p:txBody>
          <a:bodyPr wrap="square" rtlCol="0">
            <a:spAutoFit/>
          </a:bodyPr>
          <a:lstStyle/>
          <a:p>
            <a:r>
              <a:rPr lang="en-GB" b="1" dirty="0">
                <a:solidFill>
                  <a:srgbClr val="1A546E"/>
                </a:solidFill>
              </a:rPr>
              <a:t>2015/16</a:t>
            </a:r>
          </a:p>
        </p:txBody>
      </p:sp>
      <p:sp>
        <p:nvSpPr>
          <p:cNvPr id="27" name="Title 26">
            <a:extLst>
              <a:ext uri="{FF2B5EF4-FFF2-40B4-BE49-F238E27FC236}">
                <a16:creationId xmlns:a16="http://schemas.microsoft.com/office/drawing/2014/main" id="{9CEDD914-91E5-4288-B210-8018E16E6078}"/>
              </a:ext>
            </a:extLst>
          </p:cNvPr>
          <p:cNvSpPr>
            <a:spLocks noGrp="1"/>
          </p:cNvSpPr>
          <p:nvPr>
            <p:ph type="title"/>
          </p:nvPr>
        </p:nvSpPr>
        <p:spPr/>
        <p:txBody>
          <a:bodyPr>
            <a:normAutofit/>
          </a:bodyPr>
          <a:lstStyle/>
          <a:p>
            <a:r>
              <a:rPr lang="en-GB" sz="3200" dirty="0">
                <a:solidFill>
                  <a:srgbClr val="595959"/>
                </a:solidFill>
              </a:rPr>
              <a:t>Diversity in school</a:t>
            </a:r>
          </a:p>
        </p:txBody>
      </p:sp>
      <p:sp>
        <p:nvSpPr>
          <p:cNvPr id="30" name="TextBox 29">
            <a:extLst>
              <a:ext uri="{FF2B5EF4-FFF2-40B4-BE49-F238E27FC236}">
                <a16:creationId xmlns:a16="http://schemas.microsoft.com/office/drawing/2014/main" id="{D788D98F-442F-4C49-8759-15F45990A140}"/>
              </a:ext>
            </a:extLst>
          </p:cNvPr>
          <p:cNvSpPr txBox="1"/>
          <p:nvPr/>
        </p:nvSpPr>
        <p:spPr>
          <a:xfrm>
            <a:off x="1286550" y="1173095"/>
            <a:ext cx="9005366" cy="461665"/>
          </a:xfrm>
          <a:prstGeom prst="rect">
            <a:avLst/>
          </a:prstGeom>
          <a:noFill/>
        </p:spPr>
        <p:txBody>
          <a:bodyPr wrap="square">
            <a:spAutoFit/>
          </a:bodyPr>
          <a:lstStyle/>
          <a:p>
            <a:r>
              <a:rPr lang="en-GB" sz="2400" dirty="0">
                <a:solidFill>
                  <a:srgbClr val="595959"/>
                </a:solidFill>
              </a:rPr>
              <a:t>How the school population is becoming more diverse</a:t>
            </a:r>
          </a:p>
        </p:txBody>
      </p:sp>
      <p:sp>
        <p:nvSpPr>
          <p:cNvPr id="31" name="TextBox 30">
            <a:extLst>
              <a:ext uri="{FF2B5EF4-FFF2-40B4-BE49-F238E27FC236}">
                <a16:creationId xmlns:a16="http://schemas.microsoft.com/office/drawing/2014/main" id="{60093892-A2A1-4C51-A645-9A97C1532CF5}"/>
              </a:ext>
            </a:extLst>
          </p:cNvPr>
          <p:cNvSpPr txBox="1"/>
          <p:nvPr/>
        </p:nvSpPr>
        <p:spPr>
          <a:xfrm>
            <a:off x="7690558" y="6469587"/>
            <a:ext cx="4390238" cy="246221"/>
          </a:xfrm>
          <a:prstGeom prst="rect">
            <a:avLst/>
          </a:prstGeom>
          <a:noFill/>
        </p:spPr>
        <p:txBody>
          <a:bodyPr wrap="square" rtlCol="0">
            <a:spAutoFit/>
          </a:bodyPr>
          <a:lstStyle/>
          <a:p>
            <a:pPr algn="r"/>
            <a:r>
              <a:rPr lang="en-GB" sz="1000" dirty="0">
                <a:solidFill>
                  <a:srgbClr val="484043"/>
                </a:solidFill>
              </a:rPr>
              <a:t>Source: DfE school pupil characteristics 2015/16 to 2019/20</a:t>
            </a:r>
          </a:p>
        </p:txBody>
      </p:sp>
    </p:spTree>
    <p:extLst>
      <p:ext uri="{BB962C8B-B14F-4D97-AF65-F5344CB8AC3E}">
        <p14:creationId xmlns:p14="http://schemas.microsoft.com/office/powerpoint/2010/main" val="3907447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9CEDD914-91E5-4288-B210-8018E16E6078}"/>
              </a:ext>
            </a:extLst>
          </p:cNvPr>
          <p:cNvSpPr>
            <a:spLocks noGrp="1"/>
          </p:cNvSpPr>
          <p:nvPr>
            <p:ph type="title"/>
          </p:nvPr>
        </p:nvSpPr>
        <p:spPr/>
        <p:txBody>
          <a:bodyPr>
            <a:normAutofit/>
          </a:bodyPr>
          <a:lstStyle/>
          <a:p>
            <a:r>
              <a:rPr lang="en-GB" sz="3200" dirty="0">
                <a:solidFill>
                  <a:srgbClr val="595959"/>
                </a:solidFill>
              </a:rPr>
              <a:t>Impact on activity levels</a:t>
            </a:r>
          </a:p>
        </p:txBody>
      </p:sp>
      <p:sp>
        <p:nvSpPr>
          <p:cNvPr id="30" name="TextBox 29">
            <a:extLst>
              <a:ext uri="{FF2B5EF4-FFF2-40B4-BE49-F238E27FC236}">
                <a16:creationId xmlns:a16="http://schemas.microsoft.com/office/drawing/2014/main" id="{D788D98F-442F-4C49-8759-15F45990A140}"/>
              </a:ext>
            </a:extLst>
          </p:cNvPr>
          <p:cNvSpPr txBox="1"/>
          <p:nvPr/>
        </p:nvSpPr>
        <p:spPr>
          <a:xfrm>
            <a:off x="317743" y="1160422"/>
            <a:ext cx="11352640" cy="461665"/>
          </a:xfrm>
          <a:prstGeom prst="rect">
            <a:avLst/>
          </a:prstGeom>
          <a:noFill/>
        </p:spPr>
        <p:txBody>
          <a:bodyPr wrap="square">
            <a:spAutoFit/>
          </a:bodyPr>
          <a:lstStyle/>
          <a:p>
            <a:r>
              <a:rPr lang="en-GB" sz="2400" dirty="0">
                <a:solidFill>
                  <a:srgbClr val="595959"/>
                </a:solidFill>
              </a:rPr>
              <a:t>Level of family affluence has a greater impact than gender on activity levels </a:t>
            </a:r>
          </a:p>
        </p:txBody>
      </p:sp>
      <p:sp>
        <p:nvSpPr>
          <p:cNvPr id="37" name="TextBox 36">
            <a:extLst>
              <a:ext uri="{FF2B5EF4-FFF2-40B4-BE49-F238E27FC236}">
                <a16:creationId xmlns:a16="http://schemas.microsoft.com/office/drawing/2014/main" id="{1F14D056-D67C-4E36-BB80-92980E99A9D4}"/>
              </a:ext>
            </a:extLst>
          </p:cNvPr>
          <p:cNvSpPr txBox="1"/>
          <p:nvPr/>
        </p:nvSpPr>
        <p:spPr>
          <a:xfrm>
            <a:off x="3205316" y="4197860"/>
            <a:ext cx="1278543" cy="369332"/>
          </a:xfrm>
          <a:prstGeom prst="rect">
            <a:avLst/>
          </a:prstGeom>
          <a:noFill/>
        </p:spPr>
        <p:txBody>
          <a:bodyPr wrap="square" rtlCol="0">
            <a:spAutoFit/>
          </a:bodyPr>
          <a:lstStyle/>
          <a:p>
            <a:r>
              <a:rPr lang="en-GB" dirty="0"/>
              <a:t>Girl Activity</a:t>
            </a:r>
          </a:p>
        </p:txBody>
      </p:sp>
      <p:sp>
        <p:nvSpPr>
          <p:cNvPr id="38" name="Partial Circle 37">
            <a:extLst>
              <a:ext uri="{FF2B5EF4-FFF2-40B4-BE49-F238E27FC236}">
                <a16:creationId xmlns:a16="http://schemas.microsoft.com/office/drawing/2014/main" id="{52192EDF-0568-4E4C-8E4F-DC986D0A1E81}"/>
              </a:ext>
            </a:extLst>
          </p:cNvPr>
          <p:cNvSpPr>
            <a:spLocks noChangeAspect="1"/>
          </p:cNvSpPr>
          <p:nvPr/>
        </p:nvSpPr>
        <p:spPr>
          <a:xfrm>
            <a:off x="2045110" y="3086814"/>
            <a:ext cx="2330595" cy="1800000"/>
          </a:xfrm>
          <a:prstGeom prst="pie">
            <a:avLst>
              <a:gd name="adj1" fmla="val 5447403"/>
              <a:gd name="adj2" fmla="val 16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Partial Circle 38">
            <a:extLst>
              <a:ext uri="{FF2B5EF4-FFF2-40B4-BE49-F238E27FC236}">
                <a16:creationId xmlns:a16="http://schemas.microsoft.com/office/drawing/2014/main" id="{321CABD5-C33B-4883-93E4-15B6884DCA20}"/>
              </a:ext>
            </a:extLst>
          </p:cNvPr>
          <p:cNvSpPr>
            <a:spLocks noChangeAspect="1"/>
          </p:cNvSpPr>
          <p:nvPr/>
        </p:nvSpPr>
        <p:spPr>
          <a:xfrm rot="10800000">
            <a:off x="1744728" y="2780814"/>
            <a:ext cx="3122997" cy="2412000"/>
          </a:xfrm>
          <a:prstGeom prst="pie">
            <a:avLst>
              <a:gd name="adj1" fmla="val 5447403"/>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 name="Partial Circle 39">
            <a:extLst>
              <a:ext uri="{FF2B5EF4-FFF2-40B4-BE49-F238E27FC236}">
                <a16:creationId xmlns:a16="http://schemas.microsoft.com/office/drawing/2014/main" id="{D97E08D9-6E75-45DE-B69E-6DB76BD10100}"/>
              </a:ext>
            </a:extLst>
          </p:cNvPr>
          <p:cNvSpPr>
            <a:spLocks noChangeAspect="1"/>
          </p:cNvSpPr>
          <p:nvPr/>
        </p:nvSpPr>
        <p:spPr>
          <a:xfrm>
            <a:off x="7163210" y="3086815"/>
            <a:ext cx="2330595" cy="1800000"/>
          </a:xfrm>
          <a:prstGeom prst="pie">
            <a:avLst>
              <a:gd name="adj1" fmla="val 5447403"/>
              <a:gd name="adj2" fmla="val 16200000"/>
            </a:avLst>
          </a:prstGeom>
          <a:solidFill>
            <a:srgbClr val="86C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Partial Circle 40">
            <a:extLst>
              <a:ext uri="{FF2B5EF4-FFF2-40B4-BE49-F238E27FC236}">
                <a16:creationId xmlns:a16="http://schemas.microsoft.com/office/drawing/2014/main" id="{2F0AFA2F-607B-4557-8E0A-EC90EDAC5C7D}"/>
              </a:ext>
            </a:extLst>
          </p:cNvPr>
          <p:cNvSpPr>
            <a:spLocks noChangeAspect="1"/>
          </p:cNvSpPr>
          <p:nvPr/>
        </p:nvSpPr>
        <p:spPr>
          <a:xfrm rot="10800000">
            <a:off x="6288013" y="2303814"/>
            <a:ext cx="4358212" cy="3366000"/>
          </a:xfrm>
          <a:prstGeom prst="pie">
            <a:avLst>
              <a:gd name="adj1" fmla="val 5447403"/>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TextBox 41">
            <a:extLst>
              <a:ext uri="{FF2B5EF4-FFF2-40B4-BE49-F238E27FC236}">
                <a16:creationId xmlns:a16="http://schemas.microsoft.com/office/drawing/2014/main" id="{C7760577-3588-43FF-8B06-A985657CC492}"/>
              </a:ext>
            </a:extLst>
          </p:cNvPr>
          <p:cNvSpPr txBox="1"/>
          <p:nvPr/>
        </p:nvSpPr>
        <p:spPr>
          <a:xfrm>
            <a:off x="3299782" y="3102596"/>
            <a:ext cx="1910787" cy="1631216"/>
          </a:xfrm>
          <a:prstGeom prst="rect">
            <a:avLst/>
          </a:prstGeom>
          <a:noFill/>
        </p:spPr>
        <p:txBody>
          <a:bodyPr wrap="square" rtlCol="0">
            <a:spAutoFit/>
          </a:bodyPr>
          <a:lstStyle/>
          <a:p>
            <a:r>
              <a:rPr lang="en-GB" sz="3200" dirty="0">
                <a:solidFill>
                  <a:schemeClr val="bg1"/>
                </a:solidFill>
              </a:rPr>
              <a:t>1.3x </a:t>
            </a:r>
          </a:p>
          <a:p>
            <a:r>
              <a:rPr lang="en-GB" sz="3200" dirty="0">
                <a:solidFill>
                  <a:schemeClr val="bg1"/>
                </a:solidFill>
              </a:rPr>
              <a:t>more</a:t>
            </a:r>
            <a:r>
              <a:rPr lang="en-GB" dirty="0">
                <a:solidFill>
                  <a:schemeClr val="bg1"/>
                </a:solidFill>
              </a:rPr>
              <a:t> </a:t>
            </a:r>
          </a:p>
          <a:p>
            <a:r>
              <a:rPr lang="en-GB" dirty="0">
                <a:solidFill>
                  <a:schemeClr val="bg1"/>
                </a:solidFill>
              </a:rPr>
              <a:t>likely to </a:t>
            </a:r>
          </a:p>
          <a:p>
            <a:r>
              <a:rPr lang="en-GB" dirty="0">
                <a:solidFill>
                  <a:schemeClr val="bg1"/>
                </a:solidFill>
              </a:rPr>
              <a:t>be active</a:t>
            </a:r>
          </a:p>
        </p:txBody>
      </p:sp>
      <p:sp>
        <p:nvSpPr>
          <p:cNvPr id="43" name="TextBox 42">
            <a:extLst>
              <a:ext uri="{FF2B5EF4-FFF2-40B4-BE49-F238E27FC236}">
                <a16:creationId xmlns:a16="http://schemas.microsoft.com/office/drawing/2014/main" id="{F5D8C919-CE4C-4721-B819-40997675154B}"/>
              </a:ext>
            </a:extLst>
          </p:cNvPr>
          <p:cNvSpPr txBox="1"/>
          <p:nvPr/>
        </p:nvSpPr>
        <p:spPr>
          <a:xfrm>
            <a:off x="8619674" y="3102596"/>
            <a:ext cx="1973441" cy="1631216"/>
          </a:xfrm>
          <a:prstGeom prst="rect">
            <a:avLst/>
          </a:prstGeom>
          <a:noFill/>
        </p:spPr>
        <p:txBody>
          <a:bodyPr wrap="square" rtlCol="0">
            <a:spAutoFit/>
          </a:bodyPr>
          <a:lstStyle/>
          <a:p>
            <a:r>
              <a:rPr lang="en-GB" sz="3200" dirty="0">
                <a:solidFill>
                  <a:schemeClr val="bg1"/>
                </a:solidFill>
              </a:rPr>
              <a:t>1.9x</a:t>
            </a:r>
            <a:r>
              <a:rPr lang="en-GB" sz="2400" b="1" dirty="0">
                <a:solidFill>
                  <a:schemeClr val="bg1"/>
                </a:solidFill>
              </a:rPr>
              <a:t> </a:t>
            </a:r>
          </a:p>
          <a:p>
            <a:r>
              <a:rPr lang="en-GB" sz="3200" dirty="0">
                <a:solidFill>
                  <a:schemeClr val="bg1"/>
                </a:solidFill>
              </a:rPr>
              <a:t>more</a:t>
            </a:r>
            <a:r>
              <a:rPr lang="en-GB" dirty="0">
                <a:solidFill>
                  <a:schemeClr val="bg1"/>
                </a:solidFill>
              </a:rPr>
              <a:t> </a:t>
            </a:r>
          </a:p>
          <a:p>
            <a:r>
              <a:rPr lang="en-GB" dirty="0">
                <a:solidFill>
                  <a:schemeClr val="bg1"/>
                </a:solidFill>
              </a:rPr>
              <a:t>likely to </a:t>
            </a:r>
          </a:p>
          <a:p>
            <a:r>
              <a:rPr lang="en-GB" dirty="0">
                <a:solidFill>
                  <a:schemeClr val="bg1"/>
                </a:solidFill>
              </a:rPr>
              <a:t>be active</a:t>
            </a:r>
          </a:p>
        </p:txBody>
      </p:sp>
      <p:sp>
        <p:nvSpPr>
          <p:cNvPr id="44" name="TextBox 43">
            <a:extLst>
              <a:ext uri="{FF2B5EF4-FFF2-40B4-BE49-F238E27FC236}">
                <a16:creationId xmlns:a16="http://schemas.microsoft.com/office/drawing/2014/main" id="{A8347C61-E348-425F-AD4A-68CECB3A3143}"/>
              </a:ext>
            </a:extLst>
          </p:cNvPr>
          <p:cNvSpPr txBox="1"/>
          <p:nvPr/>
        </p:nvSpPr>
        <p:spPr>
          <a:xfrm>
            <a:off x="2494289" y="4886812"/>
            <a:ext cx="1138990" cy="523220"/>
          </a:xfrm>
          <a:prstGeom prst="rect">
            <a:avLst/>
          </a:prstGeom>
          <a:noFill/>
        </p:spPr>
        <p:txBody>
          <a:bodyPr wrap="square" rtlCol="0">
            <a:spAutoFit/>
          </a:bodyPr>
          <a:lstStyle/>
          <a:p>
            <a:r>
              <a:rPr lang="en-GB" sz="2800" b="1" dirty="0">
                <a:solidFill>
                  <a:srgbClr val="70AD47"/>
                </a:solidFill>
              </a:rPr>
              <a:t>Girl</a:t>
            </a:r>
          </a:p>
        </p:txBody>
      </p:sp>
      <p:sp>
        <p:nvSpPr>
          <p:cNvPr id="45" name="TextBox 44">
            <a:extLst>
              <a:ext uri="{FF2B5EF4-FFF2-40B4-BE49-F238E27FC236}">
                <a16:creationId xmlns:a16="http://schemas.microsoft.com/office/drawing/2014/main" id="{04835E5F-970D-4158-994A-7319B7C3F6CE}"/>
              </a:ext>
            </a:extLst>
          </p:cNvPr>
          <p:cNvSpPr txBox="1"/>
          <p:nvPr/>
        </p:nvSpPr>
        <p:spPr>
          <a:xfrm>
            <a:off x="3275092" y="2230349"/>
            <a:ext cx="1138990" cy="523220"/>
          </a:xfrm>
          <a:prstGeom prst="rect">
            <a:avLst/>
          </a:prstGeom>
          <a:noFill/>
        </p:spPr>
        <p:txBody>
          <a:bodyPr wrap="square" rtlCol="0">
            <a:spAutoFit/>
          </a:bodyPr>
          <a:lstStyle/>
          <a:p>
            <a:r>
              <a:rPr lang="en-GB" sz="2800" b="1" dirty="0">
                <a:solidFill>
                  <a:srgbClr val="4472C4"/>
                </a:solidFill>
              </a:rPr>
              <a:t>Boy</a:t>
            </a:r>
          </a:p>
        </p:txBody>
      </p:sp>
      <p:sp>
        <p:nvSpPr>
          <p:cNvPr id="46" name="TextBox 45">
            <a:extLst>
              <a:ext uri="{FF2B5EF4-FFF2-40B4-BE49-F238E27FC236}">
                <a16:creationId xmlns:a16="http://schemas.microsoft.com/office/drawing/2014/main" id="{12102005-F22B-44D2-B2FD-B640E1B8C56C}"/>
              </a:ext>
            </a:extLst>
          </p:cNvPr>
          <p:cNvSpPr txBox="1"/>
          <p:nvPr/>
        </p:nvSpPr>
        <p:spPr>
          <a:xfrm>
            <a:off x="8460841" y="1791141"/>
            <a:ext cx="1474106" cy="523220"/>
          </a:xfrm>
          <a:prstGeom prst="rect">
            <a:avLst/>
          </a:prstGeom>
          <a:noFill/>
        </p:spPr>
        <p:txBody>
          <a:bodyPr wrap="square" rtlCol="0">
            <a:spAutoFit/>
          </a:bodyPr>
          <a:lstStyle/>
          <a:p>
            <a:r>
              <a:rPr lang="en-GB" sz="2800" b="1" dirty="0">
                <a:solidFill>
                  <a:srgbClr val="ED7D31"/>
                </a:solidFill>
              </a:rPr>
              <a:t>High FAS</a:t>
            </a:r>
          </a:p>
        </p:txBody>
      </p:sp>
      <p:sp>
        <p:nvSpPr>
          <p:cNvPr id="47" name="TextBox 46">
            <a:extLst>
              <a:ext uri="{FF2B5EF4-FFF2-40B4-BE49-F238E27FC236}">
                <a16:creationId xmlns:a16="http://schemas.microsoft.com/office/drawing/2014/main" id="{55100075-4CD5-4D21-B142-473F94CD1347}"/>
              </a:ext>
            </a:extLst>
          </p:cNvPr>
          <p:cNvSpPr txBox="1"/>
          <p:nvPr/>
        </p:nvSpPr>
        <p:spPr>
          <a:xfrm>
            <a:off x="7030439" y="4886812"/>
            <a:ext cx="1430402" cy="523220"/>
          </a:xfrm>
          <a:prstGeom prst="rect">
            <a:avLst/>
          </a:prstGeom>
          <a:noFill/>
        </p:spPr>
        <p:txBody>
          <a:bodyPr wrap="square" rtlCol="0">
            <a:spAutoFit/>
          </a:bodyPr>
          <a:lstStyle/>
          <a:p>
            <a:r>
              <a:rPr lang="en-GB" sz="2800" b="1" dirty="0">
                <a:solidFill>
                  <a:srgbClr val="86C7D3"/>
                </a:solidFill>
              </a:rPr>
              <a:t>Low FAS</a:t>
            </a:r>
          </a:p>
        </p:txBody>
      </p:sp>
      <p:pic>
        <p:nvPicPr>
          <p:cNvPr id="48" name="Picture 47" descr="Logo, company name&#10;&#10;Description automatically generated">
            <a:extLst>
              <a:ext uri="{FF2B5EF4-FFF2-40B4-BE49-F238E27FC236}">
                <a16:creationId xmlns:a16="http://schemas.microsoft.com/office/drawing/2014/main" id="{870508D2-E603-4E98-BDCA-485359DEC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sp>
        <p:nvSpPr>
          <p:cNvPr id="49" name="TextBox 48">
            <a:extLst>
              <a:ext uri="{FF2B5EF4-FFF2-40B4-BE49-F238E27FC236}">
                <a16:creationId xmlns:a16="http://schemas.microsoft.com/office/drawing/2014/main" id="{1DF247F3-4AF7-40B9-BE91-922418CB1781}"/>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a:t>
            </a:r>
            <a:r>
              <a:rPr lang="en-GB" sz="1000" dirty="0">
                <a:solidFill>
                  <a:srgbClr val="FF0000"/>
                </a:solidFill>
              </a:rPr>
              <a:t>combined years </a:t>
            </a:r>
            <a:r>
              <a:rPr lang="en-GB" sz="1000" dirty="0">
                <a:solidFill>
                  <a:srgbClr val="484043"/>
                </a:solidFill>
              </a:rPr>
              <a:t>2017-18 and 2018-19</a:t>
            </a:r>
          </a:p>
        </p:txBody>
      </p:sp>
    </p:spTree>
    <p:extLst>
      <p:ext uri="{BB962C8B-B14F-4D97-AF65-F5344CB8AC3E}">
        <p14:creationId xmlns:p14="http://schemas.microsoft.com/office/powerpoint/2010/main" val="3984397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8E7AA-7AAD-4B37-8608-223D100DFC24}"/>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Sport England Active Lives Children and Young People Survey 2017-19</a:t>
            </a:r>
          </a:p>
        </p:txBody>
      </p:sp>
      <p:grpSp>
        <p:nvGrpSpPr>
          <p:cNvPr id="4" name="Group 3">
            <a:extLst>
              <a:ext uri="{FF2B5EF4-FFF2-40B4-BE49-F238E27FC236}">
                <a16:creationId xmlns:a16="http://schemas.microsoft.com/office/drawing/2014/main" id="{115BE8BE-3B23-4403-BA42-CDE579F62A76}"/>
              </a:ext>
            </a:extLst>
          </p:cNvPr>
          <p:cNvGrpSpPr/>
          <p:nvPr/>
        </p:nvGrpSpPr>
        <p:grpSpPr>
          <a:xfrm>
            <a:off x="0" y="-5879"/>
            <a:ext cx="10725888" cy="1021879"/>
            <a:chOff x="0" y="-5879"/>
            <a:chExt cx="10725888" cy="1021879"/>
          </a:xfrm>
        </p:grpSpPr>
        <p:sp>
          <p:nvSpPr>
            <p:cNvPr id="5" name="Rectangle: Single Corner Rounded 4">
              <a:extLst>
                <a:ext uri="{FF2B5EF4-FFF2-40B4-BE49-F238E27FC236}">
                  <a16:creationId xmlns:a16="http://schemas.microsoft.com/office/drawing/2014/main" id="{07920B82-EEC5-4404-8D59-84ACBB182FB5}"/>
                </a:ext>
              </a:extLst>
            </p:cNvPr>
            <p:cNvSpPr/>
            <p:nvPr/>
          </p:nvSpPr>
          <p:spPr>
            <a:xfrm rot="10800000" flipH="1">
              <a:off x="6086324" y="-5879"/>
              <a:ext cx="4639564" cy="1016000"/>
            </a:xfrm>
            <a:prstGeom prst="round1Rect">
              <a:avLst>
                <a:gd name="adj" fmla="val 29458"/>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Single Corner Rounded 5">
              <a:extLst>
                <a:ext uri="{FF2B5EF4-FFF2-40B4-BE49-F238E27FC236}">
                  <a16:creationId xmlns:a16="http://schemas.microsoft.com/office/drawing/2014/main" id="{0E20A72F-A6CF-4CA6-8778-62E3F4BEDB88}"/>
                </a:ext>
              </a:extLst>
            </p:cNvPr>
            <p:cNvSpPr/>
            <p:nvPr/>
          </p:nvSpPr>
          <p:spPr>
            <a:xfrm rot="10800000" flipH="1">
              <a:off x="2375975" y="-1"/>
              <a:ext cx="4076655" cy="1016000"/>
            </a:xfrm>
            <a:prstGeom prst="round1Rect">
              <a:avLst>
                <a:gd name="adj" fmla="val 29458"/>
              </a:avLst>
            </a:prstGeom>
            <a:solidFill>
              <a:srgbClr val="978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Single Corner Rounded 6">
              <a:extLst>
                <a:ext uri="{FF2B5EF4-FFF2-40B4-BE49-F238E27FC236}">
                  <a16:creationId xmlns:a16="http://schemas.microsoft.com/office/drawing/2014/main" id="{A02C1FE6-CDC5-4FEE-8611-4643D19EE8F1}"/>
                </a:ext>
              </a:extLst>
            </p:cNvPr>
            <p:cNvSpPr/>
            <p:nvPr/>
          </p:nvSpPr>
          <p:spPr>
            <a:xfrm rot="10800000" flipH="1">
              <a:off x="0" y="0"/>
              <a:ext cx="3440112" cy="1016000"/>
            </a:xfrm>
            <a:prstGeom prst="round1Rect">
              <a:avLst>
                <a:gd name="adj" fmla="val 29458"/>
              </a:avLst>
            </a:prstGeom>
            <a:solidFill>
              <a:srgbClr val="48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84043"/>
                </a:solidFill>
              </a:endParaRPr>
            </a:p>
          </p:txBody>
        </p:sp>
        <p:sp>
          <p:nvSpPr>
            <p:cNvPr id="8" name="TextBox 7">
              <a:extLst>
                <a:ext uri="{FF2B5EF4-FFF2-40B4-BE49-F238E27FC236}">
                  <a16:creationId xmlns:a16="http://schemas.microsoft.com/office/drawing/2014/main" id="{8249EF64-4645-4EC3-8092-28187995285F}"/>
                </a:ext>
              </a:extLst>
            </p:cNvPr>
            <p:cNvSpPr txBox="1"/>
            <p:nvPr/>
          </p:nvSpPr>
          <p:spPr>
            <a:xfrm>
              <a:off x="6565010" y="172646"/>
              <a:ext cx="4076654" cy="523220"/>
            </a:xfrm>
            <a:prstGeom prst="rect">
              <a:avLst/>
            </a:prstGeom>
            <a:noFill/>
          </p:spPr>
          <p:txBody>
            <a:bodyPr wrap="square" rtlCol="0">
              <a:spAutoFit/>
            </a:bodyPr>
            <a:lstStyle/>
            <a:p>
              <a:r>
                <a:rPr lang="en-GB" sz="2800" dirty="0">
                  <a:solidFill>
                    <a:srgbClr val="484043"/>
                  </a:solidFill>
                </a:rPr>
                <a:t>Physical activity behaviour</a:t>
              </a:r>
            </a:p>
          </p:txBody>
        </p:sp>
        <p:sp>
          <p:nvSpPr>
            <p:cNvPr id="9" name="TextBox 8">
              <a:extLst>
                <a:ext uri="{FF2B5EF4-FFF2-40B4-BE49-F238E27FC236}">
                  <a16:creationId xmlns:a16="http://schemas.microsoft.com/office/drawing/2014/main" id="{C583788D-E2AA-4120-A11F-C99013741E34}"/>
                </a:ext>
              </a:extLst>
            </p:cNvPr>
            <p:cNvSpPr txBox="1"/>
            <p:nvPr/>
          </p:nvSpPr>
          <p:spPr>
            <a:xfrm>
              <a:off x="3552492" y="175337"/>
              <a:ext cx="2839460" cy="523220"/>
            </a:xfrm>
            <a:prstGeom prst="rect">
              <a:avLst/>
            </a:prstGeom>
            <a:noFill/>
          </p:spPr>
          <p:txBody>
            <a:bodyPr wrap="square" rtlCol="0">
              <a:spAutoFit/>
            </a:bodyPr>
            <a:lstStyle/>
            <a:p>
              <a:r>
                <a:rPr lang="en-GB" sz="2800" dirty="0">
                  <a:solidFill>
                    <a:srgbClr val="484043"/>
                  </a:solidFill>
                </a:rPr>
                <a:t>Positive attitudes</a:t>
              </a:r>
            </a:p>
          </p:txBody>
        </p:sp>
        <p:sp>
          <p:nvSpPr>
            <p:cNvPr id="10" name="TextBox 9">
              <a:extLst>
                <a:ext uri="{FF2B5EF4-FFF2-40B4-BE49-F238E27FC236}">
                  <a16:creationId xmlns:a16="http://schemas.microsoft.com/office/drawing/2014/main" id="{E11F220C-5C6C-4BA5-9377-E3C04184EF98}"/>
                </a:ext>
              </a:extLst>
            </p:cNvPr>
            <p:cNvSpPr txBox="1"/>
            <p:nvPr/>
          </p:nvSpPr>
          <p:spPr>
            <a:xfrm>
              <a:off x="52712" y="175337"/>
              <a:ext cx="4866640" cy="523220"/>
            </a:xfrm>
            <a:prstGeom prst="rect">
              <a:avLst/>
            </a:prstGeom>
            <a:noFill/>
          </p:spPr>
          <p:txBody>
            <a:bodyPr wrap="square" rtlCol="0">
              <a:spAutoFit/>
            </a:bodyPr>
            <a:lstStyle/>
            <a:p>
              <a:r>
                <a:rPr lang="en-GB" sz="2800" b="1" dirty="0">
                  <a:solidFill>
                    <a:schemeClr val="bg1"/>
                  </a:solidFill>
                </a:rPr>
                <a:t>Wellbeing</a:t>
              </a:r>
            </a:p>
          </p:txBody>
        </p:sp>
      </p:grpSp>
      <p:pic>
        <p:nvPicPr>
          <p:cNvPr id="13" name="Picture 12" descr="Logo, company name&#10;&#10;Description automatically generated">
            <a:extLst>
              <a:ext uri="{FF2B5EF4-FFF2-40B4-BE49-F238E27FC236}">
                <a16:creationId xmlns:a16="http://schemas.microsoft.com/office/drawing/2014/main" id="{67CC7F24-30F4-4742-804A-67BBCD03D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088" y="101625"/>
            <a:ext cx="1690720" cy="1690720"/>
          </a:xfrm>
          <a:prstGeom prst="rect">
            <a:avLst/>
          </a:prstGeom>
        </p:spPr>
      </p:pic>
      <p:graphicFrame>
        <p:nvGraphicFramePr>
          <p:cNvPr id="15" name="Chart 14">
            <a:extLst>
              <a:ext uri="{FF2B5EF4-FFF2-40B4-BE49-F238E27FC236}">
                <a16:creationId xmlns:a16="http://schemas.microsoft.com/office/drawing/2014/main" id="{50C66593-97AE-4F34-BCCD-A0A2B26F34D6}"/>
              </a:ext>
            </a:extLst>
          </p:cNvPr>
          <p:cNvGraphicFramePr>
            <a:graphicFrameLocks/>
          </p:cNvGraphicFramePr>
          <p:nvPr/>
        </p:nvGraphicFramePr>
        <p:xfrm>
          <a:off x="411276" y="1277130"/>
          <a:ext cx="115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09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405201-778E-46F0-87C2-697BC4516DE2}"/>
              </a:ext>
            </a:extLst>
          </p:cNvPr>
          <p:cNvSpPr>
            <a:spLocks noGrp="1"/>
          </p:cNvSpPr>
          <p:nvPr>
            <p:ph type="title"/>
          </p:nvPr>
        </p:nvSpPr>
        <p:spPr/>
        <p:txBody>
          <a:bodyPr>
            <a:normAutofit/>
          </a:bodyPr>
          <a:lstStyle/>
          <a:p>
            <a:r>
              <a:rPr lang="en-GB" sz="3600" b="1" dirty="0"/>
              <a:t>Measures</a:t>
            </a:r>
          </a:p>
        </p:txBody>
      </p:sp>
      <p:graphicFrame>
        <p:nvGraphicFramePr>
          <p:cNvPr id="5" name="Chart 4">
            <a:extLst>
              <a:ext uri="{FF2B5EF4-FFF2-40B4-BE49-F238E27FC236}">
                <a16:creationId xmlns:a16="http://schemas.microsoft.com/office/drawing/2014/main" id="{D83359B7-F19D-4E0D-9021-6F299185B370}"/>
              </a:ext>
            </a:extLst>
          </p:cNvPr>
          <p:cNvGraphicFramePr>
            <a:graphicFrameLocks/>
          </p:cNvGraphicFramePr>
          <p:nvPr>
            <p:extLst>
              <p:ext uri="{D42A27DB-BD31-4B8C-83A1-F6EECF244321}">
                <p14:modId xmlns:p14="http://schemas.microsoft.com/office/powerpoint/2010/main" val="3121244497"/>
              </p:ext>
            </p:extLst>
          </p:nvPr>
        </p:nvGraphicFramePr>
        <p:xfrm>
          <a:off x="1631444" y="1635997"/>
          <a:ext cx="2160000" cy="389133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1">
            <a:extLst>
              <a:ext uri="{FF2B5EF4-FFF2-40B4-BE49-F238E27FC236}">
                <a16:creationId xmlns:a16="http://schemas.microsoft.com/office/drawing/2014/main" id="{C02EC8B4-E342-403E-BFB2-FA71F262307F}"/>
              </a:ext>
            </a:extLst>
          </p:cNvPr>
          <p:cNvSpPr txBox="1">
            <a:spLocks/>
          </p:cNvSpPr>
          <p:nvPr/>
        </p:nvSpPr>
        <p:spPr>
          <a:xfrm>
            <a:off x="4356045" y="1775784"/>
            <a:ext cx="60452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GB" sz="1000" b="1" dirty="0">
              <a:solidFill>
                <a:srgbClr val="484043"/>
              </a:solidFill>
            </a:endParaRPr>
          </a:p>
          <a:p>
            <a:pPr>
              <a:lnSpc>
                <a:spcPct val="100000"/>
              </a:lnSpc>
              <a:spcBef>
                <a:spcPts val="0"/>
              </a:spcBef>
              <a:buFont typeface="Wingdings" panose="05000000000000000000" pitchFamily="2" charset="2"/>
              <a:buChar char="§"/>
            </a:pPr>
            <a:r>
              <a:rPr lang="en-GB" sz="1700" dirty="0">
                <a:solidFill>
                  <a:srgbClr val="06A77A"/>
                </a:solidFill>
              </a:rPr>
              <a:t>Active (an average of 60 minutes or more a day) </a:t>
            </a:r>
          </a:p>
          <a:p>
            <a:pPr>
              <a:lnSpc>
                <a:spcPct val="100000"/>
              </a:lnSpc>
              <a:spcBef>
                <a:spcPts val="0"/>
              </a:spcBef>
              <a:buFont typeface="Wingdings" panose="05000000000000000000" pitchFamily="2" charset="2"/>
              <a:buChar char="§"/>
            </a:pPr>
            <a:r>
              <a:rPr lang="en-GB" sz="1700" dirty="0">
                <a:solidFill>
                  <a:srgbClr val="F7C62C"/>
                </a:solidFill>
              </a:rPr>
              <a:t>Fairly active (an average of 30-59 minutes a day)</a:t>
            </a:r>
          </a:p>
          <a:p>
            <a:pPr>
              <a:lnSpc>
                <a:spcPct val="100000"/>
              </a:lnSpc>
              <a:spcBef>
                <a:spcPts val="0"/>
              </a:spcBef>
              <a:buFont typeface="Wingdings" panose="05000000000000000000" pitchFamily="2" charset="2"/>
              <a:buChar char="§"/>
            </a:pPr>
            <a:r>
              <a:rPr lang="en-GB" sz="1700" dirty="0">
                <a:solidFill>
                  <a:srgbClr val="BD1923"/>
                </a:solidFill>
              </a:rPr>
              <a:t>Less active (less than an average of 30 minutes a day)</a:t>
            </a:r>
          </a:p>
          <a:p>
            <a:pPr marL="0" indent="0">
              <a:lnSpc>
                <a:spcPct val="100000"/>
              </a:lnSpc>
              <a:spcBef>
                <a:spcPts val="0"/>
              </a:spcBef>
              <a:buFont typeface="Arial" panose="020B0604020202020204" pitchFamily="34" charset="0"/>
              <a:buNone/>
            </a:pPr>
            <a:endParaRPr lang="en-GB" sz="1700" dirty="0">
              <a:solidFill>
                <a:srgbClr val="484043"/>
              </a:solidFill>
            </a:endParaRPr>
          </a:p>
          <a:p>
            <a:pPr marL="0" indent="0">
              <a:lnSpc>
                <a:spcPct val="100000"/>
              </a:lnSpc>
              <a:spcBef>
                <a:spcPts val="0"/>
              </a:spcBef>
              <a:buFont typeface="Arial" panose="020B0604020202020204" pitchFamily="34" charset="0"/>
              <a:buNone/>
            </a:pPr>
            <a:endParaRPr lang="en-GB" sz="1700" dirty="0">
              <a:solidFill>
                <a:srgbClr val="484043"/>
              </a:solidFill>
            </a:endParaRPr>
          </a:p>
          <a:p>
            <a:pPr marL="0" indent="0">
              <a:lnSpc>
                <a:spcPct val="100000"/>
              </a:lnSpc>
              <a:spcBef>
                <a:spcPts val="0"/>
              </a:spcBef>
              <a:buFont typeface="Arial" panose="020B0604020202020204" pitchFamily="34" charset="0"/>
              <a:buNone/>
            </a:pPr>
            <a:r>
              <a:rPr lang="en-GB" sz="1700" dirty="0">
                <a:solidFill>
                  <a:srgbClr val="484043"/>
                </a:solidFill>
              </a:rPr>
              <a:t>Data is presented for three categories for overall activity in the last week. Only activity of at least moderate intensity is included. The first category includes pupils who meet the Chief Medical Officer’s (CMO) guidelines for young people of doing at least 60 minutes of activity on average per day across a week. The second category includes children who do an average of 30-59 minutes a day and the third category the children do less than 30 minutes a day. </a:t>
            </a:r>
          </a:p>
          <a:p>
            <a:pPr marL="0" indent="0">
              <a:lnSpc>
                <a:spcPct val="100000"/>
              </a:lnSpc>
              <a:spcBef>
                <a:spcPts val="0"/>
              </a:spcBef>
              <a:buFont typeface="Arial" panose="020B0604020202020204" pitchFamily="34" charset="0"/>
              <a:buNone/>
            </a:pPr>
            <a:endParaRPr lang="en-US" sz="1800" dirty="0">
              <a:solidFill>
                <a:srgbClr val="484043"/>
              </a:solidFill>
            </a:endParaRPr>
          </a:p>
        </p:txBody>
      </p:sp>
      <p:sp>
        <p:nvSpPr>
          <p:cNvPr id="2" name="TextBox 1">
            <a:extLst>
              <a:ext uri="{FF2B5EF4-FFF2-40B4-BE49-F238E27FC236}">
                <a16:creationId xmlns:a16="http://schemas.microsoft.com/office/drawing/2014/main" id="{8C498056-FC8B-4795-A04C-FEDBF902CB6E}"/>
              </a:ext>
            </a:extLst>
          </p:cNvPr>
          <p:cNvSpPr txBox="1"/>
          <p:nvPr/>
        </p:nvSpPr>
        <p:spPr>
          <a:xfrm>
            <a:off x="74220" y="1095375"/>
            <a:ext cx="8256980" cy="369332"/>
          </a:xfrm>
          <a:prstGeom prst="rect">
            <a:avLst/>
          </a:prstGeom>
          <a:noFill/>
        </p:spPr>
        <p:txBody>
          <a:bodyPr wrap="square" rtlCol="0">
            <a:spAutoFit/>
          </a:bodyPr>
          <a:lstStyle/>
          <a:p>
            <a:r>
              <a:rPr lang="en-GB" sz="1800" b="1" dirty="0">
                <a:solidFill>
                  <a:srgbClr val="484043"/>
                </a:solidFill>
              </a:rPr>
              <a:t>			Sport and physical activity levels, everywhere</a:t>
            </a:r>
            <a:endParaRPr lang="en-GB" dirty="0"/>
          </a:p>
        </p:txBody>
      </p:sp>
    </p:spTree>
    <p:extLst>
      <p:ext uri="{BB962C8B-B14F-4D97-AF65-F5344CB8AC3E}">
        <p14:creationId xmlns:p14="http://schemas.microsoft.com/office/powerpoint/2010/main" val="98046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405201-778E-46F0-87C2-697BC4516DE2}"/>
              </a:ext>
            </a:extLst>
          </p:cNvPr>
          <p:cNvSpPr>
            <a:spLocks noGrp="1"/>
          </p:cNvSpPr>
          <p:nvPr>
            <p:ph type="title"/>
          </p:nvPr>
        </p:nvSpPr>
        <p:spPr/>
        <p:txBody>
          <a:bodyPr>
            <a:normAutofit/>
          </a:bodyPr>
          <a:lstStyle/>
          <a:p>
            <a:r>
              <a:rPr lang="en-GB" sz="3600" b="1" dirty="0"/>
              <a:t>Measures</a:t>
            </a:r>
          </a:p>
        </p:txBody>
      </p:sp>
      <p:sp>
        <p:nvSpPr>
          <p:cNvPr id="7" name="Content Placeholder 1">
            <a:extLst>
              <a:ext uri="{FF2B5EF4-FFF2-40B4-BE49-F238E27FC236}">
                <a16:creationId xmlns:a16="http://schemas.microsoft.com/office/drawing/2014/main" id="{C02EC8B4-E342-403E-BFB2-FA71F262307F}"/>
              </a:ext>
            </a:extLst>
          </p:cNvPr>
          <p:cNvSpPr txBox="1">
            <a:spLocks/>
          </p:cNvSpPr>
          <p:nvPr/>
        </p:nvSpPr>
        <p:spPr>
          <a:xfrm>
            <a:off x="4356045" y="1685925"/>
            <a:ext cx="7207305" cy="39106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None/>
              <a:defRPr/>
            </a:pPr>
            <a:r>
              <a:rPr lang="en-GB" sz="1700" dirty="0">
                <a:solidFill>
                  <a:srgbClr val="484043"/>
                </a:solidFill>
                <a:latin typeface="Calibri" panose="020F0502020204030204" pitchFamily="34" charset="0"/>
                <a:ea typeface="Calibri" panose="020F0502020204030204" pitchFamily="34" charset="0"/>
                <a:cs typeface="Times New Roman" panose="02020603050405020304" pitchFamily="18" charset="0"/>
              </a:rPr>
              <a:t>Where activity is shown for a specific setting (</a:t>
            </a:r>
            <a:r>
              <a:rPr lang="en-GB" sz="1700" dirty="0" err="1">
                <a:solidFill>
                  <a:srgbClr val="484043"/>
                </a:solidFill>
                <a:latin typeface="Calibri" panose="020F0502020204030204" pitchFamily="34" charset="0"/>
                <a:ea typeface="Calibri" panose="020F0502020204030204" pitchFamily="34" charset="0"/>
                <a:cs typeface="Times New Roman" panose="02020603050405020304" pitchFamily="18" charset="0"/>
              </a:rPr>
              <a:t>eg</a:t>
            </a:r>
            <a:r>
              <a:rPr lang="en-GB" sz="1700" dirty="0">
                <a:solidFill>
                  <a:srgbClr val="484043"/>
                </a:solidFill>
                <a:latin typeface="Calibri" panose="020F0502020204030204" pitchFamily="34" charset="0"/>
                <a:ea typeface="Calibri" panose="020F0502020204030204" pitchFamily="34" charset="0"/>
                <a:cs typeface="Times New Roman" panose="02020603050405020304" pitchFamily="18" charset="0"/>
              </a:rPr>
              <a:t> ‘at school’ or ‘outside school’) this is based on taking part for an average of 30 minutes or more a day.</a:t>
            </a:r>
          </a:p>
          <a:p>
            <a:pPr marL="0" indent="0" defTabSz="457200">
              <a:lnSpc>
                <a:spcPct val="100000"/>
              </a:lnSpc>
              <a:spcBef>
                <a:spcPts val="0"/>
              </a:spcBef>
              <a:buNone/>
              <a:defRPr/>
            </a:pPr>
            <a:endParaRPr lang="en-GB" sz="1700" dirty="0">
              <a:solidFill>
                <a:srgbClr val="06A77A"/>
              </a:solidFill>
              <a:latin typeface="Calibri" panose="020F0502020204030204"/>
            </a:endParaRPr>
          </a:p>
          <a:p>
            <a:pPr defTabSz="457200">
              <a:lnSpc>
                <a:spcPct val="100000"/>
              </a:lnSpc>
              <a:spcBef>
                <a:spcPts val="0"/>
              </a:spcBef>
              <a:buFont typeface="Wingdings" panose="05000000000000000000" pitchFamily="2" charset="2"/>
              <a:buChar char="§"/>
              <a:defRPr/>
            </a:pPr>
            <a:r>
              <a:rPr kumimoji="0" lang="en-GB" sz="1700" b="0" i="0" u="none" strike="noStrike" kern="1200" cap="none" spc="0" normalizeH="0" baseline="0" noProof="0" dirty="0">
                <a:ln>
                  <a:noFill/>
                </a:ln>
                <a:solidFill>
                  <a:srgbClr val="06A77A"/>
                </a:solidFill>
                <a:effectLst/>
                <a:uLnTx/>
                <a:uFillTx/>
                <a:latin typeface="Calibri" panose="020F0502020204030204"/>
                <a:ea typeface="+mn-ea"/>
                <a:cs typeface="+mn-cs"/>
              </a:rPr>
              <a:t>An average of 30 minutes or more a day (in the specified setting)</a:t>
            </a:r>
          </a:p>
          <a:p>
            <a:pPr defTabSz="457200">
              <a:lnSpc>
                <a:spcPct val="100000"/>
              </a:lnSpc>
              <a:spcBef>
                <a:spcPts val="0"/>
              </a:spcBef>
              <a:buFont typeface="Wingdings" panose="05000000000000000000" pitchFamily="2" charset="2"/>
              <a:buChar char="§"/>
              <a:defRPr/>
            </a:pPr>
            <a:r>
              <a:rPr kumimoji="0" lang="en-GB" sz="1700" b="0" i="0" u="none" strike="noStrike" kern="1200" cap="none" spc="0" normalizeH="0" baseline="0" noProof="0" dirty="0">
                <a:ln>
                  <a:noFill/>
                </a:ln>
                <a:solidFill>
                  <a:srgbClr val="C00000"/>
                </a:solidFill>
                <a:effectLst/>
                <a:uLnTx/>
                <a:uFillTx/>
                <a:latin typeface="Calibri" panose="020F0502020204030204"/>
                <a:ea typeface="+mn-ea"/>
                <a:cs typeface="+mn-cs"/>
              </a:rPr>
              <a:t>Less than an average of 30 minutes a day (in the specified setting)</a:t>
            </a:r>
          </a:p>
          <a:p>
            <a:pPr marL="0" indent="0">
              <a:lnSpc>
                <a:spcPct val="100000"/>
              </a:lnSpc>
              <a:spcBef>
                <a:spcPts val="0"/>
              </a:spcBef>
              <a:buFont typeface="Arial" panose="020B0604020202020204" pitchFamily="34" charset="0"/>
              <a:buNone/>
            </a:pPr>
            <a:endParaRPr lang="en-GB" sz="1000" b="1" dirty="0">
              <a:solidFill>
                <a:srgbClr val="484043"/>
              </a:solidFill>
            </a:endParaRPr>
          </a:p>
          <a:p>
            <a:pPr marL="0" indent="0">
              <a:lnSpc>
                <a:spcPct val="100000"/>
              </a:lnSpc>
              <a:spcBef>
                <a:spcPts val="0"/>
              </a:spcBef>
              <a:buFont typeface="Arial" panose="020B0604020202020204" pitchFamily="34" charset="0"/>
              <a:buNone/>
            </a:pPr>
            <a:endParaRPr lang="en-GB" sz="1000" b="1" dirty="0">
              <a:solidFill>
                <a:srgbClr val="484043"/>
              </a:solidFill>
            </a:endParaRPr>
          </a:p>
          <a:p>
            <a:pPr marL="0" indent="0">
              <a:lnSpc>
                <a:spcPct val="100000"/>
              </a:lnSpc>
              <a:spcBef>
                <a:spcPts val="0"/>
              </a:spcBef>
              <a:buNone/>
            </a:pPr>
            <a:r>
              <a:rPr lang="en-GB" sz="1700" dirty="0">
                <a:solidFill>
                  <a:srgbClr val="484043"/>
                </a:solidFill>
                <a:latin typeface="Calibri" panose="020F0502020204030204" pitchFamily="34" charset="0"/>
                <a:ea typeface="Calibri" panose="020F0502020204030204" pitchFamily="34" charset="0"/>
                <a:cs typeface="Times New Roman" panose="02020603050405020304" pitchFamily="18" charset="0"/>
              </a:rPr>
              <a:t>Government policy aims that children and young people should get 30 minutes of their daily physical activity through the school day and 30 minutes outside of school. Only activity of at least moderate intensity is included. For at school activity, every day is five days (weekdays).  For outside school activity, every day is seven days. </a:t>
            </a:r>
          </a:p>
          <a:p>
            <a:pPr marL="0" indent="0">
              <a:lnSpc>
                <a:spcPct val="100000"/>
              </a:lnSpc>
              <a:spcBef>
                <a:spcPts val="0"/>
              </a:spcBef>
              <a:buNone/>
            </a:pPr>
            <a:endParaRPr lang="en-GB" sz="17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GB" sz="1700" b="1" dirty="0">
                <a:solidFill>
                  <a:srgbClr val="484043"/>
                </a:solidFill>
                <a:latin typeface="Calibri" panose="020F0502020204030204" pitchFamily="34" charset="0"/>
                <a:ea typeface="Calibri" panose="020F0502020204030204" pitchFamily="34" charset="0"/>
                <a:cs typeface="Times New Roman" panose="02020603050405020304" pitchFamily="18" charset="0"/>
              </a:rPr>
              <a:t>At school</a:t>
            </a:r>
            <a:r>
              <a:rPr lang="en-GB" sz="1700" dirty="0">
                <a:solidFill>
                  <a:srgbClr val="484043"/>
                </a:solidFill>
                <a:latin typeface="Calibri" panose="020F0502020204030204" pitchFamily="34" charset="0"/>
                <a:ea typeface="Calibri" panose="020F0502020204030204" pitchFamily="34" charset="0"/>
                <a:cs typeface="Times New Roman" panose="02020603050405020304" pitchFamily="18" charset="0"/>
              </a:rPr>
              <a:t> refers to activity done while at school, during normal school hours. It includes activities in PE lessons and break times, but excludes activities at before and after school clubs, even if these take place at school</a:t>
            </a:r>
          </a:p>
          <a:p>
            <a:pPr marL="0" indent="0">
              <a:lnSpc>
                <a:spcPct val="100000"/>
              </a:lnSpc>
              <a:spcBef>
                <a:spcPts val="0"/>
              </a:spcBef>
              <a:buNone/>
            </a:pPr>
            <a:endParaRPr lang="en-GB" sz="1700" dirty="0">
              <a:solidFill>
                <a:srgbClr val="484043"/>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GB" sz="1700" b="1" dirty="0">
                <a:solidFill>
                  <a:srgbClr val="484043"/>
                </a:solidFill>
                <a:latin typeface="Calibri" panose="020F0502020204030204" pitchFamily="34" charset="0"/>
                <a:ea typeface="Calibri" panose="020F0502020204030204" pitchFamily="34" charset="0"/>
                <a:cs typeface="Times New Roman" panose="02020603050405020304" pitchFamily="18" charset="0"/>
              </a:rPr>
              <a:t>Outside school</a:t>
            </a:r>
            <a:r>
              <a:rPr lang="en-GB" sz="1700" dirty="0">
                <a:solidFill>
                  <a:srgbClr val="484043"/>
                </a:solidFill>
                <a:latin typeface="Calibri" panose="020F0502020204030204" pitchFamily="34" charset="0"/>
                <a:ea typeface="Calibri" panose="020F0502020204030204" pitchFamily="34" charset="0"/>
                <a:cs typeface="Times New Roman" panose="02020603050405020304" pitchFamily="18" charset="0"/>
              </a:rPr>
              <a:t> refers to activity done outside of school hours. It includes anything done before getting to school and after leaving school (including travel to/from), as well as activity done at the weekend, on holiday days and at before and after school clubs, even if these took place at school</a:t>
            </a:r>
            <a:endParaRPr lang="en-US" sz="1800" dirty="0">
              <a:solidFill>
                <a:srgbClr val="484043"/>
              </a:solidFill>
            </a:endParaRPr>
          </a:p>
        </p:txBody>
      </p:sp>
      <p:pic>
        <p:nvPicPr>
          <p:cNvPr id="8" name="Picture 7">
            <a:extLst>
              <a:ext uri="{FF2B5EF4-FFF2-40B4-BE49-F238E27FC236}">
                <a16:creationId xmlns:a16="http://schemas.microsoft.com/office/drawing/2014/main" id="{BACE3CA3-DA51-4D9D-9504-D1A153952A72}"/>
              </a:ext>
            </a:extLst>
          </p:cNvPr>
          <p:cNvPicPr>
            <a:picLocks noChangeAspect="1"/>
          </p:cNvPicPr>
          <p:nvPr/>
        </p:nvPicPr>
        <p:blipFill>
          <a:blip r:embed="rId2"/>
          <a:stretch>
            <a:fillRect/>
          </a:stretch>
        </p:blipFill>
        <p:spPr>
          <a:xfrm>
            <a:off x="2061359" y="1685925"/>
            <a:ext cx="1371600" cy="3765211"/>
          </a:xfrm>
          <a:prstGeom prst="rect">
            <a:avLst/>
          </a:prstGeom>
        </p:spPr>
      </p:pic>
      <p:sp>
        <p:nvSpPr>
          <p:cNvPr id="6" name="TextBox 5">
            <a:extLst>
              <a:ext uri="{FF2B5EF4-FFF2-40B4-BE49-F238E27FC236}">
                <a16:creationId xmlns:a16="http://schemas.microsoft.com/office/drawing/2014/main" id="{5A13ADE3-EB5C-450D-92A9-1A737F7D36B1}"/>
              </a:ext>
            </a:extLst>
          </p:cNvPr>
          <p:cNvSpPr txBox="1"/>
          <p:nvPr/>
        </p:nvSpPr>
        <p:spPr>
          <a:xfrm>
            <a:off x="74220" y="1095375"/>
            <a:ext cx="8256980" cy="369332"/>
          </a:xfrm>
          <a:prstGeom prst="rect">
            <a:avLst/>
          </a:prstGeom>
          <a:noFill/>
        </p:spPr>
        <p:txBody>
          <a:bodyPr wrap="square" rtlCol="0">
            <a:spAutoFit/>
          </a:bodyPr>
          <a:lstStyle/>
          <a:p>
            <a:r>
              <a:rPr lang="en-GB" sz="1800" b="1" dirty="0">
                <a:solidFill>
                  <a:srgbClr val="484043"/>
                </a:solidFill>
              </a:rPr>
              <a:t>			Sport and physical activity levels, at school and outside school</a:t>
            </a:r>
            <a:endParaRPr lang="en-GB" dirty="0"/>
          </a:p>
        </p:txBody>
      </p:sp>
    </p:spTree>
    <p:extLst>
      <p:ext uri="{BB962C8B-B14F-4D97-AF65-F5344CB8AC3E}">
        <p14:creationId xmlns:p14="http://schemas.microsoft.com/office/powerpoint/2010/main" val="132715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E5E1EB8-0C07-45FE-BE7A-CC5CFCE474BE}"/>
              </a:ext>
            </a:extLst>
          </p:cNvPr>
          <p:cNvCxnSpPr>
            <a:cxnSpLocks/>
          </p:cNvCxnSpPr>
          <p:nvPr/>
        </p:nvCxnSpPr>
        <p:spPr>
          <a:xfrm>
            <a:off x="0" y="1088815"/>
            <a:ext cx="4326903" cy="0"/>
          </a:xfrm>
          <a:prstGeom prst="line">
            <a:avLst/>
          </a:prstGeom>
          <a:ln w="28575">
            <a:solidFill>
              <a:srgbClr val="BD1923"/>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FD65FD46-03C3-4BDB-9812-CD6FA6BA06C7}"/>
              </a:ext>
            </a:extLst>
          </p:cNvPr>
          <p:cNvGraphicFramePr>
            <a:graphicFrameLocks noGrp="1"/>
          </p:cNvGraphicFramePr>
          <p:nvPr>
            <p:extLst>
              <p:ext uri="{D42A27DB-BD31-4B8C-83A1-F6EECF244321}">
                <p14:modId xmlns:p14="http://schemas.microsoft.com/office/powerpoint/2010/main" val="2170534246"/>
              </p:ext>
            </p:extLst>
          </p:nvPr>
        </p:nvGraphicFramePr>
        <p:xfrm>
          <a:off x="1130704" y="1149225"/>
          <a:ext cx="10515600" cy="5130990"/>
        </p:xfrm>
        <a:graphic>
          <a:graphicData uri="http://schemas.openxmlformats.org/drawingml/2006/table">
            <a:tbl>
              <a:tblPr/>
              <a:tblGrid>
                <a:gridCol w="3567553">
                  <a:extLst>
                    <a:ext uri="{9D8B030D-6E8A-4147-A177-3AD203B41FA5}">
                      <a16:colId xmlns:a16="http://schemas.microsoft.com/office/drawing/2014/main" val="779382657"/>
                    </a:ext>
                  </a:extLst>
                </a:gridCol>
                <a:gridCol w="2427316">
                  <a:extLst>
                    <a:ext uri="{9D8B030D-6E8A-4147-A177-3AD203B41FA5}">
                      <a16:colId xmlns:a16="http://schemas.microsoft.com/office/drawing/2014/main" val="1064528544"/>
                    </a:ext>
                  </a:extLst>
                </a:gridCol>
                <a:gridCol w="2244436">
                  <a:extLst>
                    <a:ext uri="{9D8B030D-6E8A-4147-A177-3AD203B41FA5}">
                      <a16:colId xmlns:a16="http://schemas.microsoft.com/office/drawing/2014/main" val="3899076501"/>
                    </a:ext>
                  </a:extLst>
                </a:gridCol>
                <a:gridCol w="2276295">
                  <a:extLst>
                    <a:ext uri="{9D8B030D-6E8A-4147-A177-3AD203B41FA5}">
                      <a16:colId xmlns:a16="http://schemas.microsoft.com/office/drawing/2014/main" val="777325803"/>
                    </a:ext>
                  </a:extLst>
                </a:gridCol>
              </a:tblGrid>
              <a:tr h="270087">
                <a:tc>
                  <a:txBody>
                    <a:bodyPr/>
                    <a:lstStyle/>
                    <a:p>
                      <a:pPr algn="ctr" fontAlgn="ctr"/>
                      <a:r>
                        <a:rPr lang="en-GB" sz="1600" b="0" i="0" u="none" strike="noStrike" dirty="0">
                          <a:solidFill>
                            <a:srgbClr val="484043"/>
                          </a:solidFill>
                          <a:effectLst/>
                          <a:latin typeface="Calibri" panose="020F0502020204030204" pitchFamily="34" charset="0"/>
                        </a:rPr>
                        <a:t> </a:t>
                      </a:r>
                    </a:p>
                  </a:txBody>
                  <a:tcPr marL="7620" marR="7620" marT="7620" marB="0" anchor="ctr">
                    <a:lnL>
                      <a:noFill/>
                    </a:lnL>
                    <a:lnR w="6350" cap="flat" cmpd="sng" algn="ctr">
                      <a:solidFill>
                        <a:srgbClr val="C00000"/>
                      </a:solidFill>
                      <a:prstDash val="solid"/>
                      <a:round/>
                      <a:headEnd type="none" w="med" len="med"/>
                      <a:tailEnd type="none" w="med" len="med"/>
                    </a:lnR>
                    <a:lnT>
                      <a:noFill/>
                    </a:lnT>
                    <a:lnB w="6350" cap="flat" cmpd="sng" algn="ctr">
                      <a:solidFill>
                        <a:srgbClr val="C00000"/>
                      </a:solidFill>
                      <a:prstDash val="solid"/>
                      <a:round/>
                      <a:headEnd type="none" w="med" len="med"/>
                      <a:tailEnd type="none" w="med" len="med"/>
                    </a:lnB>
                  </a:tcPr>
                </a:tc>
                <a:tc>
                  <a:txBody>
                    <a:bodyPr/>
                    <a:lstStyle/>
                    <a:p>
                      <a:pPr algn="ctr" fontAlgn="ctr"/>
                      <a:r>
                        <a:rPr lang="en-GB" sz="1600" b="1" i="0" u="none" strike="noStrike" dirty="0">
                          <a:solidFill>
                            <a:srgbClr val="484043"/>
                          </a:solidFill>
                          <a:effectLst/>
                          <a:latin typeface="Calibri" panose="020F0502020204030204" pitchFamily="34" charset="0"/>
                        </a:rPr>
                        <a:t>2017-18</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C00000"/>
                      </a:solidFill>
                      <a:prstDash val="solid"/>
                      <a:round/>
                      <a:headEnd type="none" w="med" len="med"/>
                      <a:tailEnd type="none" w="med" len="med"/>
                    </a:lnB>
                    <a:solidFill>
                      <a:srgbClr val="CDCDCD"/>
                    </a:solidFill>
                  </a:tcPr>
                </a:tc>
                <a:tc>
                  <a:txBody>
                    <a:bodyPr/>
                    <a:lstStyle/>
                    <a:p>
                      <a:pPr algn="ctr" fontAlgn="ctr"/>
                      <a:r>
                        <a:rPr lang="en-GB" sz="1600" b="1" i="0" u="none" strike="noStrike" dirty="0">
                          <a:solidFill>
                            <a:srgbClr val="484043"/>
                          </a:solidFill>
                          <a:effectLst/>
                          <a:latin typeface="Calibri" panose="020F0502020204030204" pitchFamily="34" charset="0"/>
                        </a:rPr>
                        <a:t>2018-19</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C00000"/>
                      </a:solidFill>
                      <a:prstDash val="solid"/>
                      <a:round/>
                      <a:headEnd type="none" w="med" len="med"/>
                      <a:tailEnd type="none" w="med" len="med"/>
                    </a:lnB>
                    <a:solidFill>
                      <a:srgbClr val="CDCDCD"/>
                    </a:solidFill>
                  </a:tcPr>
                </a:tc>
                <a:tc>
                  <a:txBody>
                    <a:bodyPr/>
                    <a:lstStyle/>
                    <a:p>
                      <a:pPr algn="ctr" fontAlgn="ctr"/>
                      <a:r>
                        <a:rPr lang="en-GB" sz="1600" b="1" i="0" u="none" strike="noStrike" dirty="0">
                          <a:solidFill>
                            <a:srgbClr val="484043"/>
                          </a:solidFill>
                          <a:effectLst/>
                          <a:latin typeface="Calibri" panose="020F0502020204030204" pitchFamily="34" charset="0"/>
                        </a:rPr>
                        <a:t>All (2 years combined)</a:t>
                      </a:r>
                    </a:p>
                  </a:txBody>
                  <a:tcPr marL="7620" marR="7620" marT="7620" marB="0" anchor="ctr">
                    <a:lnL w="6350" cap="flat" cmpd="sng" algn="ctr">
                      <a:solidFill>
                        <a:srgbClr val="C00000"/>
                      </a:solidFill>
                      <a:prstDash val="solid"/>
                      <a:round/>
                      <a:headEnd type="none" w="med" len="med"/>
                      <a:tailEnd type="none" w="med" len="med"/>
                    </a:lnL>
                    <a:lnR>
                      <a:noFill/>
                    </a:lnR>
                    <a:lnT>
                      <a:noFill/>
                    </a:lnT>
                    <a:lnB w="6350" cap="flat" cmpd="sng" algn="ctr">
                      <a:solidFill>
                        <a:srgbClr val="C00000"/>
                      </a:solidFill>
                      <a:prstDash val="solid"/>
                      <a:round/>
                      <a:headEnd type="none" w="med" len="med"/>
                      <a:tailEnd type="none" w="med" len="med"/>
                    </a:lnB>
                    <a:solidFill>
                      <a:srgbClr val="CDCDCD"/>
                    </a:solidFill>
                  </a:tcPr>
                </a:tc>
                <a:extLst>
                  <a:ext uri="{0D108BD9-81ED-4DB2-BD59-A6C34878D82A}">
                    <a16:rowId xmlns:a16="http://schemas.microsoft.com/office/drawing/2014/main" val="2094408116"/>
                  </a:ext>
                </a:extLst>
              </a:tr>
              <a:tr h="255837">
                <a:tc>
                  <a:txBody>
                    <a:bodyPr/>
                    <a:lstStyle/>
                    <a:p>
                      <a:pPr algn="l" fontAlgn="ctr"/>
                      <a:r>
                        <a:rPr lang="en-GB" sz="1600" b="1" i="0" u="none" strike="noStrike" dirty="0">
                          <a:solidFill>
                            <a:srgbClr val="484043"/>
                          </a:solidFill>
                          <a:effectLst/>
                          <a:latin typeface="Calibri" panose="020F0502020204030204" pitchFamily="34" charset="0"/>
                        </a:rPr>
                        <a:t>Total responses</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1" i="0" u="none" strike="noStrike" dirty="0">
                          <a:solidFill>
                            <a:srgbClr val="484043"/>
                          </a:solidFill>
                          <a:effectLst/>
                          <a:latin typeface="Calibri" panose="020F0502020204030204" pitchFamily="34" charset="0"/>
                        </a:rPr>
                        <a:t>1434</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1" i="0" u="none" strike="noStrike" dirty="0">
                          <a:solidFill>
                            <a:srgbClr val="484043"/>
                          </a:solidFill>
                          <a:effectLst/>
                          <a:latin typeface="Calibri" panose="020F0502020204030204" pitchFamily="34" charset="0"/>
                        </a:rPr>
                        <a:t>1739</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1" i="0" u="none" strike="noStrike" dirty="0">
                          <a:solidFill>
                            <a:srgbClr val="484043"/>
                          </a:solidFill>
                          <a:effectLst/>
                          <a:latin typeface="Calibri" panose="020F0502020204030204" pitchFamily="34" charset="0"/>
                        </a:rPr>
                        <a:t>3173</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1561202791"/>
                  </a:ext>
                </a:extLst>
              </a:tr>
              <a:tr h="255837">
                <a:tc>
                  <a:txBody>
                    <a:bodyPr/>
                    <a:lstStyle/>
                    <a:p>
                      <a:pPr algn="l" fontAlgn="ctr"/>
                      <a:r>
                        <a:rPr lang="en-GB" sz="1600" b="0" i="0" u="none" strike="noStrike" dirty="0">
                          <a:solidFill>
                            <a:srgbClr val="484043"/>
                          </a:solidFill>
                          <a:effectLst/>
                          <a:latin typeface="Calibri" panose="020F0502020204030204" pitchFamily="34" charset="0"/>
                        </a:rPr>
                        <a:t>Boy</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484043"/>
                          </a:solidFill>
                          <a:effectLst/>
                          <a:latin typeface="Calibri" panose="020F0502020204030204" pitchFamily="34" charset="0"/>
                        </a:rPr>
                        <a:t>664</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484043"/>
                          </a:solidFill>
                          <a:effectLst/>
                          <a:latin typeface="Calibri" panose="020F0502020204030204" pitchFamily="34" charset="0"/>
                        </a:rPr>
                        <a:t>941</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484043"/>
                          </a:solidFill>
                          <a:effectLst/>
                          <a:latin typeface="Calibri" panose="020F0502020204030204" pitchFamily="34" charset="0"/>
                        </a:rPr>
                        <a:t>1605</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806714188"/>
                  </a:ext>
                </a:extLst>
              </a:tr>
              <a:tr h="255837">
                <a:tc>
                  <a:txBody>
                    <a:bodyPr/>
                    <a:lstStyle/>
                    <a:p>
                      <a:pPr algn="l" fontAlgn="ctr"/>
                      <a:r>
                        <a:rPr lang="en-GB" sz="1600" b="0" i="0" u="none" strike="noStrike" dirty="0">
                          <a:solidFill>
                            <a:srgbClr val="484043"/>
                          </a:solidFill>
                          <a:effectLst/>
                          <a:latin typeface="Calibri" panose="020F0502020204030204" pitchFamily="34" charset="0"/>
                        </a:rPr>
                        <a:t>Girl</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484043"/>
                          </a:solidFill>
                          <a:effectLst/>
                          <a:latin typeface="Calibri" panose="020F0502020204030204" pitchFamily="34" charset="0"/>
                        </a:rPr>
                        <a:t>694</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609</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1303</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1958111082"/>
                  </a:ext>
                </a:extLst>
              </a:tr>
              <a:tr h="255837">
                <a:tc>
                  <a:txBody>
                    <a:bodyPr/>
                    <a:lstStyle/>
                    <a:p>
                      <a:pPr algn="l" fontAlgn="ctr"/>
                      <a:r>
                        <a:rPr lang="en-GB" sz="1600" b="0" i="0" u="none" strike="noStrike" dirty="0">
                          <a:solidFill>
                            <a:srgbClr val="484043"/>
                          </a:solidFill>
                          <a:effectLst/>
                          <a:latin typeface="Calibri" panose="020F0502020204030204" pitchFamily="34" charset="0"/>
                        </a:rPr>
                        <a:t>Year 1-2</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CDCDCD"/>
                          </a:solidFill>
                          <a:effectLst/>
                          <a:latin typeface="Calibri" panose="020F0502020204030204" pitchFamily="34" charset="0"/>
                        </a:rPr>
                        <a:t>60</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CDCDCD"/>
                          </a:solidFill>
                          <a:effectLst/>
                          <a:latin typeface="Calibri" panose="020F0502020204030204" pitchFamily="34" charset="0"/>
                        </a:rPr>
                        <a:t>34</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CDCDCD"/>
                          </a:solidFill>
                          <a:effectLst/>
                          <a:latin typeface="Calibri" panose="020F0502020204030204" pitchFamily="34" charset="0"/>
                        </a:rPr>
                        <a:t>94</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363304283"/>
                  </a:ext>
                </a:extLst>
              </a:tr>
              <a:tr h="255837">
                <a:tc>
                  <a:txBody>
                    <a:bodyPr/>
                    <a:lstStyle/>
                    <a:p>
                      <a:pPr algn="l" fontAlgn="ctr"/>
                      <a:r>
                        <a:rPr lang="en-GB" sz="1600" b="0" i="0" u="none" strike="noStrike" dirty="0">
                          <a:solidFill>
                            <a:srgbClr val="484043"/>
                          </a:solidFill>
                          <a:effectLst/>
                          <a:latin typeface="Calibri" panose="020F0502020204030204" pitchFamily="34" charset="0"/>
                        </a:rPr>
                        <a:t>Year 3-4</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446</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484043"/>
                          </a:solidFill>
                          <a:effectLst/>
                          <a:latin typeface="Calibri" panose="020F0502020204030204" pitchFamily="34" charset="0"/>
                        </a:rPr>
                        <a:t>364</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484043"/>
                          </a:solidFill>
                          <a:effectLst/>
                          <a:latin typeface="Calibri" panose="020F0502020204030204" pitchFamily="34" charset="0"/>
                        </a:rPr>
                        <a:t>810</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3448141473"/>
                  </a:ext>
                </a:extLst>
              </a:tr>
              <a:tr h="255837">
                <a:tc>
                  <a:txBody>
                    <a:bodyPr/>
                    <a:lstStyle/>
                    <a:p>
                      <a:pPr algn="l" fontAlgn="ctr"/>
                      <a:r>
                        <a:rPr lang="en-GB" sz="1600" b="0" i="0" u="none" strike="noStrike">
                          <a:solidFill>
                            <a:srgbClr val="484043"/>
                          </a:solidFill>
                          <a:effectLst/>
                          <a:latin typeface="Calibri" panose="020F0502020204030204" pitchFamily="34" charset="0"/>
                        </a:rPr>
                        <a:t>Year 5-6</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a:solidFill>
                            <a:srgbClr val="484043"/>
                          </a:solidFill>
                          <a:effectLst/>
                          <a:latin typeface="Calibri" panose="020F0502020204030204" pitchFamily="34" charset="0"/>
                        </a:rPr>
                        <a:t>414</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a:solidFill>
                            <a:srgbClr val="484043"/>
                          </a:solidFill>
                          <a:effectLst/>
                          <a:latin typeface="Calibri" panose="020F0502020204030204" pitchFamily="34" charset="0"/>
                        </a:rPr>
                        <a:t>366</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484043"/>
                          </a:solidFill>
                          <a:effectLst/>
                          <a:latin typeface="Calibri" panose="020F0502020204030204" pitchFamily="34" charset="0"/>
                        </a:rPr>
                        <a:t>780</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76342768"/>
                  </a:ext>
                </a:extLst>
              </a:tr>
              <a:tr h="255837">
                <a:tc>
                  <a:txBody>
                    <a:bodyPr/>
                    <a:lstStyle/>
                    <a:p>
                      <a:pPr algn="l" fontAlgn="ctr"/>
                      <a:r>
                        <a:rPr lang="en-GB" sz="1600" b="0" i="0" u="none" strike="noStrike">
                          <a:solidFill>
                            <a:srgbClr val="484043"/>
                          </a:solidFill>
                          <a:effectLst/>
                          <a:latin typeface="Calibri" panose="020F0502020204030204" pitchFamily="34" charset="0"/>
                        </a:rPr>
                        <a:t>Year 7-8</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484043"/>
                          </a:solidFill>
                          <a:effectLst/>
                          <a:latin typeface="Calibri" panose="020F0502020204030204" pitchFamily="34" charset="0"/>
                        </a:rPr>
                        <a:t>246</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405</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651</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153470905"/>
                  </a:ext>
                </a:extLst>
              </a:tr>
              <a:tr h="255837">
                <a:tc>
                  <a:txBody>
                    <a:bodyPr/>
                    <a:lstStyle/>
                    <a:p>
                      <a:pPr algn="l" fontAlgn="ctr"/>
                      <a:r>
                        <a:rPr lang="en-GB" sz="1600" b="0" i="0" u="none" strike="noStrike" dirty="0">
                          <a:solidFill>
                            <a:srgbClr val="484043"/>
                          </a:solidFill>
                          <a:effectLst/>
                          <a:latin typeface="Calibri" panose="020F0502020204030204" pitchFamily="34" charset="0"/>
                        </a:rPr>
                        <a:t>Year 9-11</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a:solidFill>
                            <a:srgbClr val="484043"/>
                          </a:solidFill>
                          <a:effectLst/>
                          <a:latin typeface="Calibri" panose="020F0502020204030204" pitchFamily="34" charset="0"/>
                        </a:rPr>
                        <a:t>268</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a:solidFill>
                            <a:srgbClr val="484043"/>
                          </a:solidFill>
                          <a:effectLst/>
                          <a:latin typeface="Calibri" panose="020F0502020204030204" pitchFamily="34" charset="0"/>
                        </a:rPr>
                        <a:t>570</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484043"/>
                          </a:solidFill>
                          <a:effectLst/>
                          <a:latin typeface="Calibri" panose="020F0502020204030204" pitchFamily="34" charset="0"/>
                        </a:rPr>
                        <a:t>838</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28600956"/>
                  </a:ext>
                </a:extLst>
              </a:tr>
              <a:tr h="255837">
                <a:tc>
                  <a:txBody>
                    <a:bodyPr/>
                    <a:lstStyle/>
                    <a:p>
                      <a:pPr algn="l" fontAlgn="ctr"/>
                      <a:r>
                        <a:rPr lang="en-GB" sz="1600" b="0" i="0" u="none" strike="noStrike">
                          <a:solidFill>
                            <a:srgbClr val="484043"/>
                          </a:solidFill>
                          <a:effectLst/>
                          <a:latin typeface="Calibri" panose="020F0502020204030204" pitchFamily="34" charset="0"/>
                        </a:rPr>
                        <a:t>No extra help</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987</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1036</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2023</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894879211"/>
                  </a:ext>
                </a:extLst>
              </a:tr>
              <a:tr h="255837">
                <a:tc>
                  <a:txBody>
                    <a:bodyPr/>
                    <a:lstStyle/>
                    <a:p>
                      <a:pPr algn="l" fontAlgn="ctr"/>
                      <a:r>
                        <a:rPr lang="en-GB" sz="1600" b="0" i="0" u="none" strike="noStrike">
                          <a:solidFill>
                            <a:srgbClr val="484043"/>
                          </a:solidFill>
                          <a:effectLst/>
                          <a:latin typeface="Calibri" panose="020F0502020204030204" pitchFamily="34" charset="0"/>
                        </a:rPr>
                        <a:t>Extra help</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a:solidFill>
                            <a:srgbClr val="484043"/>
                          </a:solidFill>
                          <a:effectLst/>
                          <a:latin typeface="Calibri" panose="020F0502020204030204" pitchFamily="34" charset="0"/>
                        </a:rPr>
                        <a:t>412</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a:solidFill>
                            <a:srgbClr val="484043"/>
                          </a:solidFill>
                          <a:effectLst/>
                          <a:latin typeface="Calibri" panose="020F0502020204030204" pitchFamily="34" charset="0"/>
                        </a:rPr>
                        <a:t>438</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484043"/>
                          </a:solidFill>
                          <a:effectLst/>
                          <a:latin typeface="Calibri" panose="020F0502020204030204" pitchFamily="34" charset="0"/>
                        </a:rPr>
                        <a:t>850</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267160433"/>
                  </a:ext>
                </a:extLst>
              </a:tr>
              <a:tr h="255837">
                <a:tc>
                  <a:txBody>
                    <a:bodyPr/>
                    <a:lstStyle/>
                    <a:p>
                      <a:pPr algn="l" fontAlgn="ctr"/>
                      <a:r>
                        <a:rPr lang="en-GB" sz="1600" b="0" i="0" u="none" strike="noStrike" dirty="0">
                          <a:solidFill>
                            <a:srgbClr val="484043"/>
                          </a:solidFill>
                          <a:effectLst/>
                          <a:latin typeface="Calibri" panose="020F0502020204030204" pitchFamily="34" charset="0"/>
                        </a:rPr>
                        <a:t>Low FAS*</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280</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220</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500</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3509610972"/>
                  </a:ext>
                </a:extLst>
              </a:tr>
              <a:tr h="255837">
                <a:tc>
                  <a:txBody>
                    <a:bodyPr/>
                    <a:lstStyle/>
                    <a:p>
                      <a:pPr algn="l" fontAlgn="ctr"/>
                      <a:r>
                        <a:rPr lang="en-GB" sz="1600" b="0" i="0" u="none" strike="noStrike" dirty="0">
                          <a:solidFill>
                            <a:srgbClr val="484043"/>
                          </a:solidFill>
                          <a:effectLst/>
                          <a:latin typeface="Calibri" panose="020F0502020204030204" pitchFamily="34" charset="0"/>
                        </a:rPr>
                        <a:t>Medium FAS*</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a:solidFill>
                            <a:srgbClr val="484043"/>
                          </a:solidFill>
                          <a:effectLst/>
                          <a:latin typeface="Calibri" panose="020F0502020204030204" pitchFamily="34" charset="0"/>
                        </a:rPr>
                        <a:t>799</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a:solidFill>
                            <a:srgbClr val="484043"/>
                          </a:solidFill>
                          <a:effectLst/>
                          <a:latin typeface="Calibri" panose="020F0502020204030204" pitchFamily="34" charset="0"/>
                        </a:rPr>
                        <a:t>892</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a:txBody>
                    <a:bodyPr/>
                    <a:lstStyle/>
                    <a:p>
                      <a:pPr algn="ctr" fontAlgn="ctr"/>
                      <a:r>
                        <a:rPr lang="en-GB" sz="1600" b="0" i="0" u="none" strike="noStrike" dirty="0">
                          <a:solidFill>
                            <a:srgbClr val="484043"/>
                          </a:solidFill>
                          <a:effectLst/>
                          <a:latin typeface="Calibri" panose="020F0502020204030204" pitchFamily="34" charset="0"/>
                        </a:rPr>
                        <a:t>1691</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75146561"/>
                  </a:ext>
                </a:extLst>
              </a:tr>
              <a:tr h="255837">
                <a:tc>
                  <a:txBody>
                    <a:bodyPr/>
                    <a:lstStyle/>
                    <a:p>
                      <a:pPr algn="l" fontAlgn="ctr"/>
                      <a:r>
                        <a:rPr lang="en-GB" sz="1600" b="0" i="0" u="none" strike="noStrike" dirty="0">
                          <a:solidFill>
                            <a:srgbClr val="484043"/>
                          </a:solidFill>
                          <a:effectLst/>
                          <a:latin typeface="Calibri" panose="020F0502020204030204" pitchFamily="34" charset="0"/>
                        </a:rPr>
                        <a:t>High FAS*</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305</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487</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en-GB" sz="1600" b="0" i="0" u="none" strike="noStrike">
                          <a:solidFill>
                            <a:srgbClr val="484043"/>
                          </a:solidFill>
                          <a:effectLst/>
                          <a:latin typeface="Calibri" panose="020F0502020204030204" pitchFamily="34" charset="0"/>
                        </a:rPr>
                        <a:t>792</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650257740"/>
                  </a:ext>
                </a:extLst>
              </a:tr>
              <a:tr h="255837">
                <a:tc>
                  <a:txBody>
                    <a:bodyPr/>
                    <a:lstStyle/>
                    <a:p>
                      <a:pPr algn="l" fontAlgn="ctr"/>
                      <a:r>
                        <a:rPr lang="en-GB" sz="1600" b="0" i="0" u="none" strike="noStrike">
                          <a:solidFill>
                            <a:srgbClr val="484043"/>
                          </a:solidFill>
                          <a:effectLst/>
                          <a:latin typeface="Calibri" panose="020F0502020204030204" pitchFamily="34" charset="0"/>
                        </a:rPr>
                        <a:t>White British</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rowSpan="6" gridSpan="2">
                  <a:txBody>
                    <a:bodyPr/>
                    <a:lstStyle/>
                    <a:p>
                      <a:pPr algn="ctr" fontAlgn="ctr"/>
                      <a:r>
                        <a:rPr lang="en-GB" sz="1600" b="0" i="0" u="none" strike="noStrike" dirty="0">
                          <a:solidFill>
                            <a:srgbClr val="CDCDCD"/>
                          </a:solidFill>
                          <a:effectLst/>
                          <a:latin typeface="Calibri" panose="020F0502020204030204" pitchFamily="34" charset="0"/>
                        </a:rPr>
                        <a:t>Ethnicity data is not provided by single year due to the small sample sizes for some groups</a:t>
                      </a:r>
                    </a:p>
                  </a:txBody>
                  <a:tcPr marL="7620" marR="7620" marT="762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h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484043"/>
                          </a:solidFill>
                          <a:effectLst/>
                          <a:latin typeface="Calibri" panose="020F0502020204030204" pitchFamily="34" charset="0"/>
                        </a:rPr>
                        <a:t>2353</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486523717"/>
                  </a:ext>
                </a:extLst>
              </a:tr>
              <a:tr h="255837">
                <a:tc>
                  <a:txBody>
                    <a:bodyPr/>
                    <a:lstStyle/>
                    <a:p>
                      <a:pPr algn="l" fontAlgn="ctr"/>
                      <a:r>
                        <a:rPr lang="en-GB" sz="1600" b="0" i="0" u="none" strike="noStrike">
                          <a:solidFill>
                            <a:srgbClr val="484043"/>
                          </a:solidFill>
                          <a:effectLst/>
                          <a:latin typeface="Calibri" panose="020F0502020204030204" pitchFamily="34" charset="0"/>
                        </a:rPr>
                        <a:t>White Other</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gridSpan="2"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hMerge="1"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484043"/>
                          </a:solidFill>
                          <a:effectLst/>
                          <a:latin typeface="Calibri" panose="020F0502020204030204" pitchFamily="34" charset="0"/>
                        </a:rPr>
                        <a:t>165</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681128167"/>
                  </a:ext>
                </a:extLst>
              </a:tr>
              <a:tr h="255837">
                <a:tc>
                  <a:txBody>
                    <a:bodyPr/>
                    <a:lstStyle/>
                    <a:p>
                      <a:pPr algn="l" fontAlgn="ctr"/>
                      <a:r>
                        <a:rPr lang="en-GB" sz="1600" b="0" i="0" u="none" strike="noStrike">
                          <a:solidFill>
                            <a:srgbClr val="484043"/>
                          </a:solidFill>
                          <a:effectLst/>
                          <a:latin typeface="Calibri" panose="020F0502020204030204" pitchFamily="34" charset="0"/>
                        </a:rPr>
                        <a:t>Asian</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gridSpan="2"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hMerge="1"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CDCDCD"/>
                          </a:solidFill>
                          <a:effectLst/>
                          <a:latin typeface="Calibri" panose="020F0502020204030204" pitchFamily="34" charset="0"/>
                        </a:rPr>
                        <a:t>96</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506276859"/>
                  </a:ext>
                </a:extLst>
              </a:tr>
              <a:tr h="255837">
                <a:tc>
                  <a:txBody>
                    <a:bodyPr/>
                    <a:lstStyle/>
                    <a:p>
                      <a:pPr algn="l" fontAlgn="ctr"/>
                      <a:r>
                        <a:rPr lang="en-GB" sz="1600" b="0" i="0" u="none" strike="noStrike">
                          <a:solidFill>
                            <a:srgbClr val="484043"/>
                          </a:solidFill>
                          <a:effectLst/>
                          <a:latin typeface="Calibri" panose="020F0502020204030204" pitchFamily="34" charset="0"/>
                        </a:rPr>
                        <a:t>Black</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tc gridSpan="2"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hMerge="1"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CDCDCD"/>
                          </a:solidFill>
                          <a:effectLst/>
                          <a:latin typeface="Calibri" panose="020F0502020204030204" pitchFamily="34" charset="0"/>
                        </a:rPr>
                        <a:t>43</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F2F2"/>
                    </a:solidFill>
                  </a:tcPr>
                </a:tc>
                <a:extLst>
                  <a:ext uri="{0D108BD9-81ED-4DB2-BD59-A6C34878D82A}">
                    <a16:rowId xmlns:a16="http://schemas.microsoft.com/office/drawing/2014/main" val="2648282734"/>
                  </a:ext>
                </a:extLst>
              </a:tr>
              <a:tr h="255837">
                <a:tc>
                  <a:txBody>
                    <a:bodyPr/>
                    <a:lstStyle/>
                    <a:p>
                      <a:pPr algn="l" fontAlgn="ctr"/>
                      <a:r>
                        <a:rPr lang="en-GB" sz="1600" b="0" i="0" u="none" strike="noStrike">
                          <a:solidFill>
                            <a:srgbClr val="484043"/>
                          </a:solidFill>
                          <a:effectLst/>
                          <a:latin typeface="Calibri" panose="020F0502020204030204" pitchFamily="34" charset="0"/>
                        </a:rPr>
                        <a:t>Mixed</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tc gridSpan="2"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hMerge="1"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F2F2F2"/>
                    </a:solidFill>
                  </a:tcPr>
                </a:tc>
                <a:tc>
                  <a:txBody>
                    <a:bodyPr/>
                    <a:lstStyle/>
                    <a:p>
                      <a:pPr algn="ctr" fontAlgn="ctr"/>
                      <a:r>
                        <a:rPr lang="en-GB" sz="1600" b="0" i="0" u="none" strike="noStrike" dirty="0">
                          <a:solidFill>
                            <a:srgbClr val="CDCDCD"/>
                          </a:solidFill>
                          <a:effectLst/>
                          <a:latin typeface="Calibri" panose="020F0502020204030204" pitchFamily="34" charset="0"/>
                        </a:rPr>
                        <a:t>141</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975065960"/>
                  </a:ext>
                </a:extLst>
              </a:tr>
              <a:tr h="255837">
                <a:tc>
                  <a:txBody>
                    <a:bodyPr/>
                    <a:lstStyle/>
                    <a:p>
                      <a:pPr algn="l" fontAlgn="ctr"/>
                      <a:r>
                        <a:rPr lang="en-GB" sz="1600" b="0" i="0" u="none" strike="noStrike">
                          <a:solidFill>
                            <a:srgbClr val="484043"/>
                          </a:solidFill>
                          <a:effectLst/>
                          <a:latin typeface="Calibri" panose="020F0502020204030204" pitchFamily="34" charset="0"/>
                        </a:rPr>
                        <a:t>Other</a:t>
                      </a:r>
                    </a:p>
                  </a:txBody>
                  <a:tcPr marL="182880" marR="7620" marT="7620" marB="0" anchor="ctr">
                    <a:lnL>
                      <a:noFill/>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a:noFill/>
                    </a:lnB>
                    <a:solidFill>
                      <a:srgbClr val="F2F2F2"/>
                    </a:solidFill>
                  </a:tcPr>
                </a:tc>
                <a:tc gridSpan="2"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a:noFill/>
                    </a:lnB>
                    <a:solidFill>
                      <a:srgbClr val="F2F2F2"/>
                    </a:solidFill>
                  </a:tcPr>
                </a:tc>
                <a:tc hMerge="1" vMerge="1">
                  <a:txBody>
                    <a:bodyPr/>
                    <a:lstStyle/>
                    <a:p>
                      <a:endParaRPr lang="en-GB"/>
                    </a:p>
                  </a:txBody>
                  <a:tcPr>
                    <a:lnL w="6350" cap="flat" cmpd="sng" algn="ctr">
                      <a:solidFill>
                        <a:srgbClr val="BD1622"/>
                      </a:solid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a:noFill/>
                    </a:lnB>
                    <a:solidFill>
                      <a:srgbClr val="F2F2F2"/>
                    </a:solidFill>
                  </a:tcPr>
                </a:tc>
                <a:tc>
                  <a:txBody>
                    <a:bodyPr/>
                    <a:lstStyle/>
                    <a:p>
                      <a:pPr algn="ctr" fontAlgn="ctr"/>
                      <a:r>
                        <a:rPr lang="en-GB" sz="1600" b="0" i="0" u="none" strike="noStrike" dirty="0">
                          <a:solidFill>
                            <a:srgbClr val="484043"/>
                          </a:solidFill>
                          <a:effectLst/>
                          <a:latin typeface="Calibri" panose="020F0502020204030204" pitchFamily="34" charset="0"/>
                        </a:rPr>
                        <a:t>156</a:t>
                      </a:r>
                    </a:p>
                  </a:txBody>
                  <a:tcPr marL="7620" marR="7620" marT="7620" marB="0" anchor="ctr">
                    <a:lnL w="6350" cap="flat" cmpd="sng" algn="ctr">
                      <a:solidFill>
                        <a:srgbClr val="C00000"/>
                      </a:solidFill>
                      <a:prstDash val="solid"/>
                      <a:round/>
                      <a:headEnd type="none" w="med" len="med"/>
                      <a:tailEnd type="none" w="med" len="med"/>
                    </a:lnL>
                    <a:lnR>
                      <a:noFill/>
                    </a:lnR>
                    <a:lnT w="6350" cap="flat" cmpd="sng" algn="ctr">
                      <a:solidFill>
                        <a:srgbClr val="C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712228283"/>
                  </a:ext>
                </a:extLst>
              </a:tr>
            </a:tbl>
          </a:graphicData>
        </a:graphic>
      </p:graphicFrame>
      <p:sp>
        <p:nvSpPr>
          <p:cNvPr id="6" name="TextBox 5">
            <a:extLst>
              <a:ext uri="{FF2B5EF4-FFF2-40B4-BE49-F238E27FC236}">
                <a16:creationId xmlns:a16="http://schemas.microsoft.com/office/drawing/2014/main" id="{F7BEA9F5-2E53-44AF-A103-B1C677FE41A2}"/>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*FAS = Family affluence score	Source: Sport England Active Lives Children and Young People Survey 2017-19</a:t>
            </a:r>
          </a:p>
        </p:txBody>
      </p:sp>
      <p:sp>
        <p:nvSpPr>
          <p:cNvPr id="2" name="TextBox 1">
            <a:extLst>
              <a:ext uri="{FF2B5EF4-FFF2-40B4-BE49-F238E27FC236}">
                <a16:creationId xmlns:a16="http://schemas.microsoft.com/office/drawing/2014/main" id="{3BA3FE0D-0D05-4B1F-AE44-B547823526A7}"/>
              </a:ext>
            </a:extLst>
          </p:cNvPr>
          <p:cNvSpPr txBox="1"/>
          <p:nvPr/>
        </p:nvSpPr>
        <p:spPr>
          <a:xfrm>
            <a:off x="-1846649" y="6306357"/>
            <a:ext cx="7287225" cy="307777"/>
          </a:xfrm>
          <a:prstGeom prst="rect">
            <a:avLst/>
          </a:prstGeom>
          <a:noFill/>
        </p:spPr>
        <p:txBody>
          <a:bodyPr wrap="square" rtlCol="0">
            <a:spAutoFit/>
          </a:bodyPr>
          <a:lstStyle/>
          <a:p>
            <a:pPr algn="r"/>
            <a:r>
              <a:rPr lang="en-GB" sz="1400" dirty="0">
                <a:solidFill>
                  <a:srgbClr val="FF0000"/>
                </a:solidFill>
              </a:rPr>
              <a:t>Sample sizes must be 150+ to be included in the analysis</a:t>
            </a:r>
          </a:p>
        </p:txBody>
      </p:sp>
      <p:sp>
        <p:nvSpPr>
          <p:cNvPr id="5" name="Title 4">
            <a:extLst>
              <a:ext uri="{FF2B5EF4-FFF2-40B4-BE49-F238E27FC236}">
                <a16:creationId xmlns:a16="http://schemas.microsoft.com/office/drawing/2014/main" id="{BE19B574-14FF-47A2-8299-BBAE648E29C3}"/>
              </a:ext>
            </a:extLst>
          </p:cNvPr>
          <p:cNvSpPr>
            <a:spLocks noGrp="1"/>
          </p:cNvSpPr>
          <p:nvPr>
            <p:ph type="title"/>
          </p:nvPr>
        </p:nvSpPr>
        <p:spPr/>
        <p:txBody>
          <a:bodyPr>
            <a:normAutofit/>
          </a:bodyPr>
          <a:lstStyle/>
          <a:p>
            <a:r>
              <a:rPr lang="en-GB" sz="3600" dirty="0"/>
              <a:t>Sample sizes</a:t>
            </a:r>
          </a:p>
        </p:txBody>
      </p:sp>
      <p:sp>
        <p:nvSpPr>
          <p:cNvPr id="10" name="TextBox 9">
            <a:extLst>
              <a:ext uri="{FF2B5EF4-FFF2-40B4-BE49-F238E27FC236}">
                <a16:creationId xmlns:a16="http://schemas.microsoft.com/office/drawing/2014/main" id="{CBB091CA-EC56-4572-8445-2AC79A730DB8}"/>
              </a:ext>
            </a:extLst>
          </p:cNvPr>
          <p:cNvSpPr txBox="1"/>
          <p:nvPr/>
        </p:nvSpPr>
        <p:spPr>
          <a:xfrm>
            <a:off x="74220" y="1095375"/>
            <a:ext cx="4252683" cy="369332"/>
          </a:xfrm>
          <a:prstGeom prst="rect">
            <a:avLst/>
          </a:prstGeom>
          <a:noFill/>
        </p:spPr>
        <p:txBody>
          <a:bodyPr wrap="square" rtlCol="0">
            <a:spAutoFit/>
          </a:bodyPr>
          <a:lstStyle/>
          <a:p>
            <a:pPr algn="r"/>
            <a:r>
              <a:rPr lang="en-GB" sz="1800" b="1" dirty="0">
                <a:solidFill>
                  <a:srgbClr val="484043"/>
                </a:solidFill>
              </a:rPr>
              <a:t>			Active Lincolnshire</a:t>
            </a:r>
            <a:endParaRPr lang="en-GB" dirty="0"/>
          </a:p>
        </p:txBody>
      </p:sp>
    </p:spTree>
    <p:extLst>
      <p:ext uri="{BB962C8B-B14F-4D97-AF65-F5344CB8AC3E}">
        <p14:creationId xmlns:p14="http://schemas.microsoft.com/office/powerpoint/2010/main" val="206842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E5E1EB8-0C07-45FE-BE7A-CC5CFCE474BE}"/>
              </a:ext>
            </a:extLst>
          </p:cNvPr>
          <p:cNvCxnSpPr>
            <a:cxnSpLocks/>
          </p:cNvCxnSpPr>
          <p:nvPr/>
        </p:nvCxnSpPr>
        <p:spPr>
          <a:xfrm>
            <a:off x="0" y="1088815"/>
            <a:ext cx="4326903" cy="0"/>
          </a:xfrm>
          <a:prstGeom prst="line">
            <a:avLst/>
          </a:prstGeom>
          <a:ln w="28575">
            <a:solidFill>
              <a:srgbClr val="BD192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5B62F2F-648E-41BB-8648-5BDD9388BDD9}"/>
              </a:ext>
            </a:extLst>
          </p:cNvPr>
          <p:cNvSpPr>
            <a:spLocks noGrp="1"/>
          </p:cNvSpPr>
          <p:nvPr>
            <p:ph type="title"/>
          </p:nvPr>
        </p:nvSpPr>
        <p:spPr/>
        <p:txBody>
          <a:bodyPr>
            <a:normAutofit/>
          </a:bodyPr>
          <a:lstStyle/>
          <a:p>
            <a:pPr algn="r"/>
            <a:r>
              <a:rPr lang="en-GB" sz="3600" dirty="0"/>
              <a:t>School roll data</a:t>
            </a:r>
            <a:endParaRPr lang="en-GB" sz="3600" b="1" dirty="0"/>
          </a:p>
        </p:txBody>
      </p:sp>
      <p:graphicFrame>
        <p:nvGraphicFramePr>
          <p:cNvPr id="12" name="Table 11">
            <a:extLst>
              <a:ext uri="{FF2B5EF4-FFF2-40B4-BE49-F238E27FC236}">
                <a16:creationId xmlns:a16="http://schemas.microsoft.com/office/drawing/2014/main" id="{FD65FD46-03C3-4BDB-9812-CD6FA6BA06C7}"/>
              </a:ext>
            </a:extLst>
          </p:cNvPr>
          <p:cNvGraphicFramePr>
            <a:graphicFrameLocks noGrp="1"/>
          </p:cNvGraphicFramePr>
          <p:nvPr>
            <p:extLst>
              <p:ext uri="{D42A27DB-BD31-4B8C-83A1-F6EECF244321}">
                <p14:modId xmlns:p14="http://schemas.microsoft.com/office/powerpoint/2010/main" val="4105648873"/>
              </p:ext>
            </p:extLst>
          </p:nvPr>
        </p:nvGraphicFramePr>
        <p:xfrm>
          <a:off x="893884" y="1595091"/>
          <a:ext cx="10404232" cy="4470382"/>
        </p:xfrm>
        <a:graphic>
          <a:graphicData uri="http://schemas.openxmlformats.org/drawingml/2006/table">
            <a:tbl>
              <a:tblPr/>
              <a:tblGrid>
                <a:gridCol w="6515101">
                  <a:extLst>
                    <a:ext uri="{9D8B030D-6E8A-4147-A177-3AD203B41FA5}">
                      <a16:colId xmlns:a16="http://schemas.microsoft.com/office/drawing/2014/main" val="779382657"/>
                    </a:ext>
                  </a:extLst>
                </a:gridCol>
                <a:gridCol w="3889131">
                  <a:extLst>
                    <a:ext uri="{9D8B030D-6E8A-4147-A177-3AD203B41FA5}">
                      <a16:colId xmlns:a16="http://schemas.microsoft.com/office/drawing/2014/main" val="777325803"/>
                    </a:ext>
                  </a:extLst>
                </a:gridCol>
              </a:tblGrid>
              <a:tr h="319313">
                <a:tc>
                  <a:txBody>
                    <a:bodyPr/>
                    <a:lstStyle/>
                    <a:p>
                      <a:pPr algn="l" fontAlgn="ctr"/>
                      <a:r>
                        <a:rPr lang="en-GB" sz="1600" b="0" i="0" u="none" strike="noStrike" dirty="0">
                          <a:solidFill>
                            <a:srgbClr val="484043"/>
                          </a:solidFill>
                          <a:effectLst/>
                          <a:latin typeface="Calibri" panose="020F0502020204030204" pitchFamily="34" charset="0"/>
                        </a:rPr>
                        <a:t>Total pupils (academic year 2019/2020)</a:t>
                      </a:r>
                    </a:p>
                  </a:txBody>
                  <a:tcPr marL="182880" marR="7620" marT="7620" marB="0" anchor="ctr">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CDCDCD"/>
                    </a:solidFill>
                  </a:tcPr>
                </a:tc>
                <a:tc>
                  <a:txBody>
                    <a:bodyPr/>
                    <a:lstStyle/>
                    <a:p>
                      <a:pPr lvl="1" algn="l" fontAlgn="ctr"/>
                      <a:r>
                        <a:rPr lang="en-GB" sz="1600" b="0" i="0" u="none" strike="noStrike" dirty="0">
                          <a:solidFill>
                            <a:srgbClr val="484043"/>
                          </a:solidFill>
                          <a:effectLst/>
                          <a:latin typeface="Calibri" panose="020F0502020204030204" pitchFamily="34" charset="0"/>
                        </a:rPr>
                        <a:t>107,015</a:t>
                      </a:r>
                    </a:p>
                  </a:txBody>
                  <a:tcPr marL="7620" marR="7620" marT="7620" marB="0" anchor="ctr">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D1622"/>
                      </a:solidFill>
                      <a:prstDash val="solid"/>
                      <a:round/>
                      <a:headEnd type="none" w="med" len="med"/>
                      <a:tailEnd type="none" w="med" len="med"/>
                    </a:lnB>
                    <a:solidFill>
                      <a:srgbClr val="CDCDCD"/>
                    </a:solidFill>
                  </a:tcPr>
                </a:tc>
                <a:extLst>
                  <a:ext uri="{0D108BD9-81ED-4DB2-BD59-A6C34878D82A}">
                    <a16:rowId xmlns:a16="http://schemas.microsoft.com/office/drawing/2014/main" val="1561202791"/>
                  </a:ext>
                </a:extLst>
              </a:tr>
              <a:tr h="319313">
                <a:tc>
                  <a:txBody>
                    <a:bodyPr/>
                    <a:lstStyle/>
                    <a:p>
                      <a:pPr marL="457200" lvl="2"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State-funded nursery</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noFill/>
                  </a:tcPr>
                </a:tc>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452</a:t>
                      </a:r>
                    </a:p>
                  </a:txBody>
                  <a:tcPr marL="7620" marR="7620" marT="7620" marB="0">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noFill/>
                  </a:tcPr>
                </a:tc>
                <a:extLst>
                  <a:ext uri="{0D108BD9-81ED-4DB2-BD59-A6C34878D82A}">
                    <a16:rowId xmlns:a16="http://schemas.microsoft.com/office/drawing/2014/main" val="1806714188"/>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State-funded primary</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noFill/>
                  </a:tcPr>
                </a:tc>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57,205</a:t>
                      </a:r>
                    </a:p>
                  </a:txBody>
                  <a:tcPr marL="7620" marR="7620" marT="7620" marB="0">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noFill/>
                  </a:tcPr>
                </a:tc>
                <a:extLst>
                  <a:ext uri="{0D108BD9-81ED-4DB2-BD59-A6C34878D82A}">
                    <a16:rowId xmlns:a16="http://schemas.microsoft.com/office/drawing/2014/main" val="1958111082"/>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State-funded secondary</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noFill/>
                  </a:tcPr>
                </a:tc>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47,278</a:t>
                      </a:r>
                    </a:p>
                  </a:txBody>
                  <a:tcPr marL="7620" marR="7620" marT="7620" marB="0">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noFill/>
                  </a:tcPr>
                </a:tc>
                <a:extLst>
                  <a:ext uri="{0D108BD9-81ED-4DB2-BD59-A6C34878D82A}">
                    <a16:rowId xmlns:a16="http://schemas.microsoft.com/office/drawing/2014/main" val="2363304283"/>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State-funded special school</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noFill/>
                  </a:tcPr>
                </a:tc>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1,953</a:t>
                      </a:r>
                    </a:p>
                  </a:txBody>
                  <a:tcPr marL="7620" marR="7620" marT="7620" marB="0">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noFill/>
                  </a:tcPr>
                </a:tc>
                <a:extLst>
                  <a:ext uri="{0D108BD9-81ED-4DB2-BD59-A6C34878D82A}">
                    <a16:rowId xmlns:a16="http://schemas.microsoft.com/office/drawing/2014/main" val="3448141473"/>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Boys</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tc>
                  <a:txBody>
                    <a:bodyPr/>
                    <a:lstStyle/>
                    <a:p>
                      <a:pPr marL="457200" lvl="1" algn="l" defTabSz="914400" rtl="0" eaLnBrk="1" fontAlgn="ctr" latinLnBrk="0" hangingPunct="1"/>
                      <a:r>
                        <a:rPr lang="en-GB" sz="1600" b="0" i="0" u="none" strike="noStrike" kern="1200">
                          <a:solidFill>
                            <a:srgbClr val="484043"/>
                          </a:solidFill>
                          <a:effectLst/>
                          <a:latin typeface="Calibri" panose="020F0502020204030204" pitchFamily="34" charset="0"/>
                          <a:ea typeface="+mn-ea"/>
                          <a:cs typeface="+mn-cs"/>
                        </a:rPr>
                        <a:t>50.5%</a:t>
                      </a:r>
                    </a:p>
                  </a:txBody>
                  <a:tcPr marL="7620" marR="7620" marT="7620" marB="0" anchor="b">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6342768"/>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Girls</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tc>
                  <a:txBody>
                    <a:bodyPr/>
                    <a:lstStyle/>
                    <a:p>
                      <a:pPr marL="457200" lvl="1" algn="l" defTabSz="914400" rtl="0" eaLnBrk="1" fontAlgn="ctr" latinLnBrk="0" hangingPunct="1"/>
                      <a:r>
                        <a:rPr lang="en-GB" sz="1600" b="0" i="0" u="none" strike="noStrike" kern="1200">
                          <a:solidFill>
                            <a:srgbClr val="484043"/>
                          </a:solidFill>
                          <a:effectLst/>
                          <a:latin typeface="Calibri" panose="020F0502020204030204" pitchFamily="34" charset="0"/>
                          <a:ea typeface="+mn-ea"/>
                          <a:cs typeface="+mn-cs"/>
                        </a:rPr>
                        <a:t>49.5%</a:t>
                      </a:r>
                    </a:p>
                  </a:txBody>
                  <a:tcPr marL="7620" marR="7620" marT="7620" marB="0" anchor="b">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470905"/>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Eligible for free school meals</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tc>
                  <a:txBody>
                    <a:bodyPr/>
                    <a:lstStyle/>
                    <a:p>
                      <a:pPr marL="457200" lvl="1" algn="l" defTabSz="914400" rtl="0" eaLnBrk="1" fontAlgn="ctr" latinLnBrk="0" hangingPunct="1"/>
                      <a:r>
                        <a:rPr lang="en-GB" sz="1600" b="0" i="0" u="none" strike="noStrike" kern="1200">
                          <a:solidFill>
                            <a:srgbClr val="484043"/>
                          </a:solidFill>
                          <a:effectLst/>
                          <a:latin typeface="Calibri" panose="020F0502020204030204" pitchFamily="34" charset="0"/>
                          <a:ea typeface="+mn-ea"/>
                          <a:cs typeface="+mn-cs"/>
                        </a:rPr>
                        <a:t>13.1%</a:t>
                      </a:r>
                    </a:p>
                  </a:txBody>
                  <a:tcPr marL="7620" marR="7620" marT="7620" marB="0" anchor="b">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600956"/>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Asian</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tc>
                  <a:txBody>
                    <a:bodyPr/>
                    <a:lstStyle/>
                    <a:p>
                      <a:pPr marL="457200" lvl="1" algn="l" defTabSz="914400" rtl="0" eaLnBrk="1" fontAlgn="ctr" latinLnBrk="0" hangingPunct="1"/>
                      <a:r>
                        <a:rPr lang="en-GB" sz="1600" b="0" i="0" u="none" strike="noStrike" kern="1200">
                          <a:solidFill>
                            <a:srgbClr val="484043"/>
                          </a:solidFill>
                          <a:effectLst/>
                          <a:latin typeface="Calibri" panose="020F0502020204030204" pitchFamily="34" charset="0"/>
                          <a:ea typeface="+mn-ea"/>
                          <a:cs typeface="+mn-cs"/>
                        </a:rPr>
                        <a:t>1.8%</a:t>
                      </a:r>
                    </a:p>
                  </a:txBody>
                  <a:tcPr marL="7620" marR="7620" marT="7620" marB="0" anchor="b">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879211"/>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Black</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tc>
                  <a:txBody>
                    <a:bodyPr/>
                    <a:lstStyle/>
                    <a:p>
                      <a:pPr marL="457200" lvl="1" algn="l" defTabSz="914400" rtl="0" eaLnBrk="1" fontAlgn="ctr" latinLnBrk="0" hangingPunct="1"/>
                      <a:r>
                        <a:rPr lang="en-GB" sz="1600" b="0" i="0" u="none" strike="noStrike" kern="1200">
                          <a:solidFill>
                            <a:srgbClr val="484043"/>
                          </a:solidFill>
                          <a:effectLst/>
                          <a:latin typeface="Calibri" panose="020F0502020204030204" pitchFamily="34" charset="0"/>
                          <a:ea typeface="+mn-ea"/>
                          <a:cs typeface="+mn-cs"/>
                        </a:rPr>
                        <a:t>0.5%</a:t>
                      </a:r>
                    </a:p>
                  </a:txBody>
                  <a:tcPr marL="7620" marR="7620" marT="7620" marB="0" anchor="b">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7160433"/>
                  </a:ext>
                </a:extLst>
              </a:tr>
              <a:tr h="319313">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Mixed</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3.1%</a:t>
                      </a:r>
                    </a:p>
                  </a:txBody>
                  <a:tcPr marL="7620" marR="7620" marT="7620" marB="0" anchor="b">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610972"/>
                  </a:ext>
                </a:extLst>
              </a:tr>
              <a:tr h="319313">
                <a:tc>
                  <a:txBody>
                    <a:bodyPr/>
                    <a:lstStyle/>
                    <a:p>
                      <a:pPr marL="457200" lvl="1" algn="l" defTabSz="914400" rtl="0" eaLnBrk="1" fontAlgn="ctr" latinLnBrk="0" hangingPunct="1"/>
                      <a:r>
                        <a:rPr lang="en-GB" sz="1600" b="0" i="0" u="none" strike="noStrike" kern="1200">
                          <a:solidFill>
                            <a:srgbClr val="484043"/>
                          </a:solidFill>
                          <a:effectLst/>
                          <a:latin typeface="Calibri" panose="020F0502020204030204" pitchFamily="34" charset="0"/>
                          <a:ea typeface="+mn-ea"/>
                          <a:cs typeface="+mn-cs"/>
                        </a:rPr>
                        <a:t>White British</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83.9%</a:t>
                      </a:r>
                    </a:p>
                  </a:txBody>
                  <a:tcPr marL="7620" marR="7620" marT="7620" marB="0" anchor="b">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BD162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146561"/>
                  </a:ext>
                </a:extLst>
              </a:tr>
              <a:tr h="319313">
                <a:tc>
                  <a:txBody>
                    <a:bodyPr/>
                    <a:lstStyle/>
                    <a:p>
                      <a:pPr marL="457200" lvl="1" algn="l" defTabSz="914400" rtl="0" eaLnBrk="1" fontAlgn="ctr" latinLnBrk="0" hangingPunct="1"/>
                      <a:r>
                        <a:rPr lang="en-GB" sz="1600" b="0" i="0" u="none" strike="noStrike" kern="1200">
                          <a:solidFill>
                            <a:srgbClr val="484043"/>
                          </a:solidFill>
                          <a:effectLst/>
                          <a:latin typeface="Calibri" panose="020F0502020204030204" pitchFamily="34" charset="0"/>
                          <a:ea typeface="+mn-ea"/>
                          <a:cs typeface="+mn-cs"/>
                        </a:rPr>
                        <a:t>White other</a:t>
                      </a:r>
                    </a:p>
                  </a:txBody>
                  <a:tcPr marL="7620" marR="7620" marT="7620" marB="0" anchor="b">
                    <a:lnL w="12700" cap="flat" cmpd="sng" algn="ctr">
                      <a:noFill/>
                      <a:prstDash val="solid"/>
                      <a:round/>
                      <a:headEnd type="none" w="med" len="med"/>
                      <a:tailEnd type="none" w="med" len="med"/>
                    </a:lnL>
                    <a:lnR w="6350" cap="flat" cmpd="sng" algn="ctr">
                      <a:solidFill>
                        <a:srgbClr val="BD1622"/>
                      </a:solid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lumMod val="95000"/>
                      </a:schemeClr>
                    </a:solidFill>
                  </a:tcPr>
                </a:tc>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8.6%</a:t>
                      </a:r>
                    </a:p>
                  </a:txBody>
                  <a:tcPr marL="7620" marR="7620" marT="7620" marB="0" anchor="b">
                    <a:lnL w="6350" cap="flat" cmpd="sng" algn="ctr">
                      <a:solidFill>
                        <a:srgbClr val="BD162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D1622"/>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57976387"/>
                  </a:ext>
                </a:extLst>
              </a:tr>
              <a:tr h="319313">
                <a:tc>
                  <a:txBody>
                    <a:bodyPr/>
                    <a:lstStyle/>
                    <a:p>
                      <a:pPr marL="457200" lvl="1" algn="l" defTabSz="914400" rtl="0" eaLnBrk="1" fontAlgn="ctr" latinLnBrk="0" hangingPunct="1"/>
                      <a:r>
                        <a:rPr lang="en-GB" sz="1600" b="0" i="0" u="none" strike="noStrike" kern="1200">
                          <a:solidFill>
                            <a:srgbClr val="484043"/>
                          </a:solidFill>
                          <a:effectLst/>
                          <a:latin typeface="Calibri" panose="020F0502020204030204" pitchFamily="34" charset="0"/>
                          <a:ea typeface="+mn-ea"/>
                          <a:cs typeface="+mn-cs"/>
                        </a:rPr>
                        <a:t>Other ethnic group</a:t>
                      </a:r>
                    </a:p>
                  </a:txBody>
                  <a:tcPr marL="7620" marR="7620" marT="7620" marB="0" anchor="b">
                    <a:lnL w="1270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lvl="1" algn="l" defTabSz="914400" rtl="0" eaLnBrk="1" fontAlgn="ctr" latinLnBrk="0" hangingPunct="1"/>
                      <a:r>
                        <a:rPr lang="en-GB" sz="1600" b="0" i="0" u="none" strike="noStrike" kern="1200" dirty="0">
                          <a:solidFill>
                            <a:srgbClr val="484043"/>
                          </a:solidFill>
                          <a:effectLst/>
                          <a:latin typeface="Calibri" panose="020F0502020204030204" pitchFamily="34" charset="0"/>
                          <a:ea typeface="+mn-ea"/>
                          <a:cs typeface="+mn-cs"/>
                        </a:rPr>
                        <a:t>2.0%</a:t>
                      </a:r>
                    </a:p>
                  </a:txBody>
                  <a:tcPr marL="7620" marR="7620" marT="7620" marB="0" anchor="b">
                    <a:lnL w="635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7106801"/>
                  </a:ext>
                </a:extLst>
              </a:tr>
            </a:tbl>
          </a:graphicData>
        </a:graphic>
      </p:graphicFrame>
      <p:sp>
        <p:nvSpPr>
          <p:cNvPr id="6" name="TextBox 5">
            <a:extLst>
              <a:ext uri="{FF2B5EF4-FFF2-40B4-BE49-F238E27FC236}">
                <a16:creationId xmlns:a16="http://schemas.microsoft.com/office/drawing/2014/main" id="{F7BEA9F5-2E53-44AF-A103-B1C677FE41A2}"/>
              </a:ext>
            </a:extLst>
          </p:cNvPr>
          <p:cNvSpPr txBox="1"/>
          <p:nvPr/>
        </p:nvSpPr>
        <p:spPr>
          <a:xfrm>
            <a:off x="5440576" y="6528473"/>
            <a:ext cx="6662058" cy="246221"/>
          </a:xfrm>
          <a:prstGeom prst="rect">
            <a:avLst/>
          </a:prstGeom>
          <a:noFill/>
        </p:spPr>
        <p:txBody>
          <a:bodyPr wrap="square" rtlCol="0">
            <a:spAutoFit/>
          </a:bodyPr>
          <a:lstStyle/>
          <a:p>
            <a:pPr algn="r"/>
            <a:r>
              <a:rPr lang="en-GB" sz="1000" dirty="0">
                <a:solidFill>
                  <a:srgbClr val="484043"/>
                </a:solidFill>
              </a:rPr>
              <a:t>Source: https://explore-education-statistics.service.gov.uk/data-tables</a:t>
            </a:r>
          </a:p>
        </p:txBody>
      </p:sp>
      <p:sp>
        <p:nvSpPr>
          <p:cNvPr id="8" name="TextBox 7">
            <a:extLst>
              <a:ext uri="{FF2B5EF4-FFF2-40B4-BE49-F238E27FC236}">
                <a16:creationId xmlns:a16="http://schemas.microsoft.com/office/drawing/2014/main" id="{1055410F-E4F5-4B08-AA1B-615E978D2823}"/>
              </a:ext>
            </a:extLst>
          </p:cNvPr>
          <p:cNvSpPr txBox="1"/>
          <p:nvPr/>
        </p:nvSpPr>
        <p:spPr>
          <a:xfrm>
            <a:off x="74220" y="1095375"/>
            <a:ext cx="4281825" cy="369332"/>
          </a:xfrm>
          <a:prstGeom prst="rect">
            <a:avLst/>
          </a:prstGeom>
          <a:noFill/>
        </p:spPr>
        <p:txBody>
          <a:bodyPr wrap="square" rtlCol="0">
            <a:spAutoFit/>
          </a:bodyPr>
          <a:lstStyle/>
          <a:p>
            <a:pPr algn="r"/>
            <a:r>
              <a:rPr lang="en-GB" sz="1800" b="1" dirty="0">
                <a:solidFill>
                  <a:srgbClr val="484043"/>
                </a:solidFill>
              </a:rPr>
              <a:t>Active Lincolnshire</a:t>
            </a:r>
            <a:endParaRPr lang="en-GB" dirty="0"/>
          </a:p>
        </p:txBody>
      </p:sp>
    </p:spTree>
    <p:extLst>
      <p:ext uri="{BB962C8B-B14F-4D97-AF65-F5344CB8AC3E}">
        <p14:creationId xmlns:p14="http://schemas.microsoft.com/office/powerpoint/2010/main" val="10286333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4446</TotalTime>
  <Words>5048</Words>
  <Application>Microsoft Office PowerPoint</Application>
  <PresentationFormat>Widescreen</PresentationFormat>
  <Paragraphs>580</Paragraphs>
  <Slides>53</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Verdana</vt:lpstr>
      <vt:lpstr>Wingdings</vt:lpstr>
      <vt:lpstr>Office Theme</vt:lpstr>
      <vt:lpstr>Children and young people physical activity behaviour</vt:lpstr>
      <vt:lpstr>Contents</vt:lpstr>
      <vt:lpstr>Active Lives CYP survey</vt:lpstr>
      <vt:lpstr>How the data is presented</vt:lpstr>
      <vt:lpstr>Definitions</vt:lpstr>
      <vt:lpstr>Measures</vt:lpstr>
      <vt:lpstr>Measures</vt:lpstr>
      <vt:lpstr>Sample sizes</vt:lpstr>
      <vt:lpstr>School roll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vt:lpstr>
      <vt:lpstr>PowerPoint Presentation</vt:lpstr>
      <vt:lpstr>PowerPoint Presentation</vt:lpstr>
      <vt:lpstr>PowerPoint Presentation</vt:lpstr>
      <vt:lpstr>PowerPoint Presentation</vt:lpstr>
      <vt:lpstr>Physical literacy</vt:lpstr>
      <vt:lpstr>PowerPoint Presentation</vt:lpstr>
      <vt:lpstr>PowerPoint Presentation</vt:lpstr>
      <vt:lpstr>PowerPoint Presentation</vt:lpstr>
      <vt:lpstr>Impact of Covid-19</vt:lpstr>
      <vt:lpstr>Impact of Covid-19</vt:lpstr>
      <vt:lpstr>Summary</vt:lpstr>
      <vt:lpstr>PowerPoint Presentation</vt:lpstr>
      <vt:lpstr>PowerPoint Presentation</vt:lpstr>
      <vt:lpstr>PowerPoint Presentation</vt:lpstr>
      <vt:lpstr>PowerPoint Presentation</vt:lpstr>
      <vt:lpstr>Diversity in school</vt:lpstr>
      <vt:lpstr>Impact on activity levels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Hird</dc:creator>
  <cp:lastModifiedBy>Emily Bradbury</cp:lastModifiedBy>
  <cp:revision>288</cp:revision>
  <dcterms:created xsi:type="dcterms:W3CDTF">2020-12-15T14:44:20Z</dcterms:created>
  <dcterms:modified xsi:type="dcterms:W3CDTF">2021-03-10T09:28:32Z</dcterms:modified>
</cp:coreProperties>
</file>